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72" r:id="rId7"/>
    <p:sldId id="274" r:id="rId8"/>
    <p:sldId id="261" r:id="rId9"/>
    <p:sldId id="262" r:id="rId10"/>
    <p:sldId id="263" r:id="rId11"/>
    <p:sldId id="275" r:id="rId12"/>
    <p:sldId id="264" r:id="rId13"/>
    <p:sldId id="265" r:id="rId14"/>
    <p:sldId id="266" r:id="rId15"/>
    <p:sldId id="267" r:id="rId16"/>
    <p:sldId id="268" r:id="rId17"/>
    <p:sldId id="269" r:id="rId18"/>
    <p:sldId id="270" r:id="rId19"/>
    <p:sldId id="271" r:id="rId20"/>
  </p:sldIdLst>
  <p:sldSz cx="9144000" cy="5143500" type="screen16x9"/>
  <p:notesSz cx="6858000" cy="9144000"/>
  <p:embeddedFontLst>
    <p:embeddedFont>
      <p:font typeface="Roboto"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7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c6f73a04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c6f73a04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97c2294075_0_63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97c2294075_0_6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97c2294075_0_6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97c2294075_0_6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97c2294075_0_65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97c2294075_0_6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97c2294075_0_6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97c2294075_0_6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989c8a8da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989c8a8da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989c8a8da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989c8a8d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c6f73a04f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c6f73a04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c6f73a04f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c6f73a04f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c6f73a04f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c6f73a04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956a1371c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956a1371c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956a1371c9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956a1371c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6f73a04f_0_2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6f73a04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197c2294075_0_628: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197c2294075_0_6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 name="Google Shape;76;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78" name="Google Shape;78;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Google Shape;80;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35;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Google Shape;36;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37" name="Google Shape;37;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Google Shape;40;p5"/>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5"/>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2" name="Google Shape;42;p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Google Shape;45;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Google Shape;47;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Google Shape;48;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9" name="Google Shape;49;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 name="Google Shape;57;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Google Shape;58;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1" name="Google Shape;6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Google Shape;62;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Google Shape;63;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Google Shape;6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65" name="Google Shape;65;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Google Shape;67;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68" name="Google Shape;68;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xmlns:mc="http://schemas.openxmlformats.org/markup-compatibility/2006" xmlns:p14="http://schemas.microsoft.com/office/powerpoint/2010/main">
    <mc:Choice Requires="p14">
      <p:transition spd="slow">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3"/>
          <p:cNvSpPr txBox="1">
            <a:spLocks noGrp="1"/>
          </p:cNvSpPr>
          <p:nvPr>
            <p:ph type="ctrTitle"/>
          </p:nvPr>
        </p:nvSpPr>
        <p:spPr>
          <a:xfrm>
            <a:off x="334775" y="2062975"/>
            <a:ext cx="8222100" cy="1393800"/>
          </a:xfrm>
          <a:prstGeom prst="rect">
            <a:avLst/>
          </a:prstGeom>
        </p:spPr>
        <p:txBody>
          <a:bodyPr spcFirstLastPara="1" wrap="square" lIns="91425" tIns="91425" rIns="91425" bIns="91425" anchor="b" anchorCtr="0">
            <a:normAutofit fontScale="90000"/>
          </a:bodyPr>
          <a:lstStyle/>
          <a:p>
            <a:pPr marL="0" lvl="0" indent="0" algn="l" rtl="0">
              <a:spcBef>
                <a:spcPts val="0"/>
              </a:spcBef>
              <a:spcAft>
                <a:spcPts val="0"/>
              </a:spcAft>
              <a:buNone/>
            </a:pPr>
            <a:r>
              <a:rPr lang="en" dirty="0"/>
              <a:t>Understanding Complex Computing Problem(CCP) &amp; </a:t>
            </a:r>
            <a:r>
              <a:rPr lang="en-GB" dirty="0"/>
              <a:t>Complex Computing Activity (CCA)</a:t>
            </a:r>
            <a:endParaRPr dirty="0"/>
          </a:p>
        </p:txBody>
      </p:sp>
      <p:sp>
        <p:nvSpPr>
          <p:cNvPr id="86" name="Google Shape;86;p13"/>
          <p:cNvSpPr txBox="1">
            <a:spLocks noGrp="1"/>
          </p:cNvSpPr>
          <p:nvPr>
            <p:ph type="subTitle" idx="1"/>
          </p:nvPr>
        </p:nvSpPr>
        <p:spPr>
          <a:xfrm>
            <a:off x="404475" y="3964200"/>
            <a:ext cx="8222100" cy="7107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sz="2400"/>
              <a:t>Presented by:</a:t>
            </a:r>
            <a:endParaRPr sz="2400"/>
          </a:p>
          <a:p>
            <a:pPr marL="0" lvl="0" indent="0" algn="l" rtl="0">
              <a:spcBef>
                <a:spcPts val="0"/>
              </a:spcBef>
              <a:spcAft>
                <a:spcPts val="0"/>
              </a:spcAft>
              <a:buNone/>
            </a:pPr>
            <a:r>
              <a:rPr lang="en" sz="2400"/>
              <a:t>Dr Saman Hina (OBE Coordinator)</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11700" y="1249225"/>
            <a:ext cx="8520600" cy="13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200"/>
              <a:t>Problem-based Learning</a:t>
            </a:r>
            <a:endParaRPr sz="4200"/>
          </a:p>
        </p:txBody>
      </p:sp>
      <p:sp>
        <p:nvSpPr>
          <p:cNvPr id="129" name="Google Shape;129;p20"/>
          <p:cNvSpPr txBox="1"/>
          <p:nvPr/>
        </p:nvSpPr>
        <p:spPr>
          <a:xfrm>
            <a:off x="1189825" y="2900200"/>
            <a:ext cx="6432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a:latin typeface="Roboto"/>
              <a:ea typeface="Roboto"/>
              <a:cs typeface="Roboto"/>
              <a:sym typeface="Roboto"/>
            </a:endParaRPr>
          </a:p>
        </p:txBody>
      </p:sp>
      <p:sp>
        <p:nvSpPr>
          <p:cNvPr id="130" name="Google Shape;130;p20"/>
          <p:cNvSpPr txBox="1"/>
          <p:nvPr/>
        </p:nvSpPr>
        <p:spPr>
          <a:xfrm>
            <a:off x="1326150" y="2838225"/>
            <a:ext cx="7052100" cy="4155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1200"/>
              </a:spcAft>
              <a:buNone/>
            </a:pPr>
            <a:r>
              <a:rPr lang="en" sz="1500">
                <a:solidFill>
                  <a:schemeClr val="lt1"/>
                </a:solidFill>
                <a:latin typeface="Roboto"/>
                <a:ea typeface="Roboto"/>
                <a:cs typeface="Roboto"/>
                <a:sym typeface="Roboto"/>
              </a:rPr>
              <a:t>Problem-based learning is a means of conducting a Complex Computing Activity</a:t>
            </a:r>
            <a:endParaRPr sz="1700">
              <a:solidFill>
                <a:schemeClr val="lt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11B3-44C8-494F-9406-F4D75BBAF606}"/>
              </a:ext>
            </a:extLst>
          </p:cNvPr>
          <p:cNvSpPr>
            <a:spLocks noGrp="1"/>
          </p:cNvSpPr>
          <p:nvPr>
            <p:ph type="title"/>
          </p:nvPr>
        </p:nvSpPr>
        <p:spPr>
          <a:xfrm>
            <a:off x="193714" y="92912"/>
            <a:ext cx="8520600" cy="607800"/>
          </a:xfrm>
        </p:spPr>
        <p:txBody>
          <a:bodyPr>
            <a:normAutofit/>
          </a:bodyPr>
          <a:lstStyle/>
          <a:p>
            <a:pPr algn="ctr"/>
            <a:r>
              <a:rPr lang="en-US" sz="2000" dirty="0"/>
              <a:t>Table 2 Range of Complex Computing Activities </a:t>
            </a:r>
            <a:endParaRPr lang="en-GB" sz="2000" dirty="0"/>
          </a:p>
        </p:txBody>
      </p:sp>
      <p:sp>
        <p:nvSpPr>
          <p:cNvPr id="3" name="Text Placeholder 2">
            <a:extLst>
              <a:ext uri="{FF2B5EF4-FFF2-40B4-BE49-F238E27FC236}">
                <a16:creationId xmlns:a16="http://schemas.microsoft.com/office/drawing/2014/main" id="{4353ACF7-C74D-4DD7-A40C-925BDE785FCD}"/>
              </a:ext>
            </a:extLst>
          </p:cNvPr>
          <p:cNvSpPr>
            <a:spLocks noGrp="1"/>
          </p:cNvSpPr>
          <p:nvPr>
            <p:ph type="body" idx="1"/>
          </p:nvPr>
        </p:nvSpPr>
        <p:spPr/>
        <p:txBody>
          <a:bodyPr/>
          <a:lstStyle/>
          <a:p>
            <a:endParaRPr lang="en-GB" dirty="0"/>
          </a:p>
        </p:txBody>
      </p:sp>
      <p:graphicFrame>
        <p:nvGraphicFramePr>
          <p:cNvPr id="4" name="Table 4">
            <a:extLst>
              <a:ext uri="{FF2B5EF4-FFF2-40B4-BE49-F238E27FC236}">
                <a16:creationId xmlns:a16="http://schemas.microsoft.com/office/drawing/2014/main" id="{7C683BE1-F9F4-47A7-A10F-A8EC77C5575B}"/>
              </a:ext>
            </a:extLst>
          </p:cNvPr>
          <p:cNvGraphicFramePr>
            <a:graphicFrameLocks noGrp="1"/>
          </p:cNvGraphicFramePr>
          <p:nvPr>
            <p:extLst>
              <p:ext uri="{D42A27DB-BD31-4B8C-83A1-F6EECF244321}">
                <p14:modId xmlns:p14="http://schemas.microsoft.com/office/powerpoint/2010/main" val="3966125867"/>
              </p:ext>
            </p:extLst>
          </p:nvPr>
        </p:nvGraphicFramePr>
        <p:xfrm>
          <a:off x="1086464" y="532869"/>
          <a:ext cx="6971071" cy="4325620"/>
        </p:xfrm>
        <a:graphic>
          <a:graphicData uri="http://schemas.openxmlformats.org/drawingml/2006/table">
            <a:tbl>
              <a:tblPr firstRow="1" bandRow="1">
                <a:tableStyleId>{5C22544A-7EE6-4342-B048-85BDC9FD1C3A}</a:tableStyleId>
              </a:tblPr>
              <a:tblGrid>
                <a:gridCol w="3018333">
                  <a:extLst>
                    <a:ext uri="{9D8B030D-6E8A-4147-A177-3AD203B41FA5}">
                      <a16:colId xmlns:a16="http://schemas.microsoft.com/office/drawing/2014/main" val="2025149078"/>
                    </a:ext>
                  </a:extLst>
                </a:gridCol>
                <a:gridCol w="3952738">
                  <a:extLst>
                    <a:ext uri="{9D8B030D-6E8A-4147-A177-3AD203B41FA5}">
                      <a16:colId xmlns:a16="http://schemas.microsoft.com/office/drawing/2014/main" val="1727772227"/>
                    </a:ext>
                  </a:extLst>
                </a:gridCol>
              </a:tblGrid>
              <a:tr h="370840">
                <a:tc>
                  <a:txBody>
                    <a:bodyPr/>
                    <a:lstStyle/>
                    <a:p>
                      <a:r>
                        <a:rPr lang="en-US" sz="1400" dirty="0"/>
                        <a:t>Attribute</a:t>
                      </a:r>
                      <a:endParaRPr lang="en-GB" sz="1400" dirty="0"/>
                    </a:p>
                  </a:txBody>
                  <a:tcPr/>
                </a:tc>
                <a:tc>
                  <a:txBody>
                    <a:bodyPr/>
                    <a:lstStyle/>
                    <a:p>
                      <a:r>
                        <a:rPr lang="en-US" sz="1400" dirty="0"/>
                        <a:t>Complex Problem</a:t>
                      </a:r>
                      <a:endParaRPr lang="en-GB" sz="1400" dirty="0"/>
                    </a:p>
                  </a:txBody>
                  <a:tcPr/>
                </a:tc>
                <a:extLst>
                  <a:ext uri="{0D108BD9-81ED-4DB2-BD59-A6C34878D82A}">
                    <a16:rowId xmlns:a16="http://schemas.microsoft.com/office/drawing/2014/main" val="262857244"/>
                  </a:ext>
                </a:extLst>
              </a:tr>
              <a:tr h="370840">
                <a:tc>
                  <a:txBody>
                    <a:bodyPr/>
                    <a:lstStyle/>
                    <a:p>
                      <a:r>
                        <a:rPr lang="en-GB" sz="1400" dirty="0"/>
                        <a:t>Preamble</a:t>
                      </a:r>
                    </a:p>
                  </a:txBody>
                  <a:tcPr/>
                </a:tc>
                <a:tc>
                  <a:txBody>
                    <a:bodyPr/>
                    <a:lstStyle/>
                    <a:p>
                      <a:r>
                        <a:rPr lang="en-US" sz="1400" b="0" i="0" u="none" strike="noStrike" cap="none" dirty="0">
                          <a:solidFill>
                            <a:schemeClr val="dk1"/>
                          </a:solidFill>
                          <a:effectLst/>
                          <a:latin typeface="+mn-lt"/>
                          <a:ea typeface="+mn-ea"/>
                          <a:cs typeface="+mn-cs"/>
                          <a:sym typeface="Arial"/>
                        </a:rPr>
                        <a:t>A </a:t>
                      </a:r>
                      <a:r>
                        <a:rPr lang="en-US" sz="1400" b="1" i="0" u="none" strike="noStrike" cap="none" dirty="0">
                          <a:solidFill>
                            <a:schemeClr val="dk1"/>
                          </a:solidFill>
                          <a:effectLst/>
                          <a:latin typeface="+mn-lt"/>
                          <a:ea typeface="+mn-ea"/>
                          <a:cs typeface="+mn-cs"/>
                          <a:sym typeface="Arial"/>
                        </a:rPr>
                        <a:t>Complex Computing Activity</a:t>
                      </a:r>
                      <a:r>
                        <a:rPr lang="en-US" sz="1400" b="0" i="0" u="none" strike="noStrike" cap="none" dirty="0">
                          <a:solidFill>
                            <a:schemeClr val="dk1"/>
                          </a:solidFill>
                          <a:effectLst/>
                          <a:latin typeface="+mn-lt"/>
                          <a:ea typeface="+mn-ea"/>
                          <a:cs typeface="+mn-cs"/>
                          <a:sym typeface="Arial"/>
                        </a:rPr>
                        <a:t> is a computing activity or project that has some or all of the following characteristics:</a:t>
                      </a:r>
                      <a:endParaRPr lang="en-GB" sz="1400" dirty="0"/>
                    </a:p>
                  </a:txBody>
                  <a:tcPr/>
                </a:tc>
                <a:extLst>
                  <a:ext uri="{0D108BD9-81ED-4DB2-BD59-A6C34878D82A}">
                    <a16:rowId xmlns:a16="http://schemas.microsoft.com/office/drawing/2014/main" val="1923625486"/>
                  </a:ext>
                </a:extLst>
              </a:tr>
              <a:tr h="370840">
                <a:tc>
                  <a:txBody>
                    <a:bodyPr/>
                    <a:lstStyle/>
                    <a:p>
                      <a:r>
                        <a:rPr lang="en-US" sz="1400" b="0" i="0" u="none" strike="noStrike" cap="none" dirty="0">
                          <a:solidFill>
                            <a:schemeClr val="dk1"/>
                          </a:solidFill>
                          <a:effectLst/>
                          <a:latin typeface="+mn-lt"/>
                          <a:ea typeface="+mn-ea"/>
                          <a:cs typeface="+mn-cs"/>
                          <a:sym typeface="Arial"/>
                        </a:rPr>
                        <a:t>Range of resources (people, money, equipment, materials, information, and technologies)</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Involves the use of diverse resources</a:t>
                      </a:r>
                      <a:endParaRPr lang="en-GB" sz="1400" dirty="0"/>
                    </a:p>
                  </a:txBody>
                  <a:tcPr/>
                </a:tc>
                <a:extLst>
                  <a:ext uri="{0D108BD9-81ED-4DB2-BD59-A6C34878D82A}">
                    <a16:rowId xmlns:a16="http://schemas.microsoft.com/office/drawing/2014/main" val="1391724738"/>
                  </a:ext>
                </a:extLst>
              </a:tr>
              <a:tr h="370840">
                <a:tc>
                  <a:txBody>
                    <a:bodyPr/>
                    <a:lstStyle/>
                    <a:p>
                      <a:r>
                        <a:rPr lang="en-GB" sz="1400" b="0" i="0" u="none" strike="noStrike" cap="none" dirty="0">
                          <a:solidFill>
                            <a:schemeClr val="dk1"/>
                          </a:solidFill>
                          <a:effectLst/>
                          <a:latin typeface="+mn-lt"/>
                          <a:ea typeface="+mn-ea"/>
                          <a:cs typeface="+mn-cs"/>
                          <a:sym typeface="Arial"/>
                        </a:rPr>
                        <a:t>Level of interactions</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Requires resolution of significant problems arising from interactions among wide-ranging or conflicting technical, computing, contextual, or other issues</a:t>
                      </a:r>
                      <a:endParaRPr lang="en-GB" sz="1400" dirty="0"/>
                    </a:p>
                  </a:txBody>
                  <a:tcPr/>
                </a:tc>
                <a:extLst>
                  <a:ext uri="{0D108BD9-81ED-4DB2-BD59-A6C34878D82A}">
                    <a16:rowId xmlns:a16="http://schemas.microsoft.com/office/drawing/2014/main" val="2188738816"/>
                  </a:ext>
                </a:extLst>
              </a:tr>
              <a:tr h="370840">
                <a:tc>
                  <a:txBody>
                    <a:bodyPr/>
                    <a:lstStyle/>
                    <a:p>
                      <a:r>
                        <a:rPr lang="en-GB" sz="1400" b="0" i="0" u="none" strike="noStrike" cap="none" dirty="0">
                          <a:solidFill>
                            <a:schemeClr val="dk1"/>
                          </a:solidFill>
                          <a:effectLst/>
                          <a:latin typeface="+mn-lt"/>
                          <a:ea typeface="+mn-ea"/>
                          <a:cs typeface="+mn-cs"/>
                          <a:sym typeface="Arial"/>
                        </a:rPr>
                        <a:t>Innovation</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Involves creative use of knowledge of computing or domain principles in novel ways</a:t>
                      </a:r>
                      <a:endParaRPr lang="en-GB" sz="1400" dirty="0"/>
                    </a:p>
                  </a:txBody>
                  <a:tcPr/>
                </a:tc>
                <a:extLst>
                  <a:ext uri="{0D108BD9-81ED-4DB2-BD59-A6C34878D82A}">
                    <a16:rowId xmlns:a16="http://schemas.microsoft.com/office/drawing/2014/main" val="1118973822"/>
                  </a:ext>
                </a:extLst>
              </a:tr>
              <a:tr h="370840">
                <a:tc>
                  <a:txBody>
                    <a:bodyPr/>
                    <a:lstStyle/>
                    <a:p>
                      <a:r>
                        <a:rPr lang="en-US" sz="1400" b="0" i="0" u="none" strike="noStrike" cap="none" dirty="0">
                          <a:solidFill>
                            <a:schemeClr val="dk1"/>
                          </a:solidFill>
                          <a:effectLst/>
                          <a:latin typeface="+mn-lt"/>
                          <a:ea typeface="+mn-ea"/>
                          <a:cs typeface="+mn-cs"/>
                          <a:sym typeface="Arial"/>
                        </a:rPr>
                        <a:t>Consequences to society and the environment</a:t>
                      </a:r>
                      <a:endParaRPr lang="en-GB" sz="1400" dirty="0">
                        <a:effectLst/>
                        <a:latin typeface="Arial" panose="020B0604020202020204" pitchFamily="34" charset="0"/>
                      </a:endParaRPr>
                    </a:p>
                  </a:txBody>
                  <a:tcPr marL="76200" marT="53340" marB="30480" anchor="ctr"/>
                </a:tc>
                <a:tc>
                  <a:txBody>
                    <a:bodyPr/>
                    <a:lstStyle/>
                    <a:p>
                      <a:r>
                        <a:rPr lang="en-US" sz="1400" b="0" i="0" u="none" strike="noStrike" cap="none" dirty="0">
                          <a:solidFill>
                            <a:schemeClr val="dk1"/>
                          </a:solidFill>
                          <a:effectLst/>
                          <a:latin typeface="+mn-lt"/>
                          <a:ea typeface="+mn-ea"/>
                          <a:cs typeface="+mn-cs"/>
                          <a:sym typeface="Arial"/>
                        </a:rPr>
                        <a:t>Has significant consequences in a range of context</a:t>
                      </a:r>
                      <a:endParaRPr lang="en-GB" sz="1400" dirty="0">
                        <a:effectLst/>
                        <a:latin typeface="Arial" panose="020B0604020202020204" pitchFamily="34" charset="0"/>
                      </a:endParaRPr>
                    </a:p>
                  </a:txBody>
                  <a:tcPr marL="76200" marT="53340" marB="30480" anchor="ctr"/>
                </a:tc>
                <a:extLst>
                  <a:ext uri="{0D108BD9-81ED-4DB2-BD59-A6C34878D82A}">
                    <a16:rowId xmlns:a16="http://schemas.microsoft.com/office/drawing/2014/main" val="2660038144"/>
                  </a:ext>
                </a:extLst>
              </a:tr>
              <a:tr h="370840">
                <a:tc>
                  <a:txBody>
                    <a:bodyPr/>
                    <a:lstStyle/>
                    <a:p>
                      <a:r>
                        <a:rPr lang="en-GB" sz="1400" b="0" i="0" u="none" strike="noStrike" cap="none" dirty="0">
                          <a:solidFill>
                            <a:schemeClr val="dk1"/>
                          </a:solidFill>
                          <a:effectLst/>
                          <a:latin typeface="+mn-lt"/>
                          <a:ea typeface="+mn-ea"/>
                          <a:cs typeface="+mn-cs"/>
                          <a:sym typeface="Arial"/>
                        </a:rPr>
                        <a:t>Familiarity</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Can extend beyond previous experiences by applying principles-based approaches</a:t>
                      </a:r>
                      <a:endParaRPr lang="en-GB" sz="1400" dirty="0"/>
                    </a:p>
                  </a:txBody>
                  <a:tcPr/>
                </a:tc>
                <a:extLst>
                  <a:ext uri="{0D108BD9-81ED-4DB2-BD59-A6C34878D82A}">
                    <a16:rowId xmlns:a16="http://schemas.microsoft.com/office/drawing/2014/main" val="2046032181"/>
                  </a:ext>
                </a:extLst>
              </a:tr>
            </a:tbl>
          </a:graphicData>
        </a:graphic>
      </p:graphicFrame>
    </p:spTree>
    <p:extLst>
      <p:ext uri="{BB962C8B-B14F-4D97-AF65-F5344CB8AC3E}">
        <p14:creationId xmlns:p14="http://schemas.microsoft.com/office/powerpoint/2010/main" val="1853365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Designing CCP and PBL</a:t>
            </a:r>
            <a:endParaRPr/>
          </a:p>
        </p:txBody>
      </p:sp>
      <p:sp>
        <p:nvSpPr>
          <p:cNvPr id="136" name="Google Shape;136;p21"/>
          <p:cNvSpPr txBox="1">
            <a:spLocks noGrp="1"/>
          </p:cNvSpPr>
          <p:nvPr>
            <p:ph type="body" idx="1"/>
          </p:nvPr>
        </p:nvSpPr>
        <p:spPr>
          <a:xfrm>
            <a:off x="486625" y="1017800"/>
            <a:ext cx="7030500" cy="25416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r>
              <a:rPr lang="en" sz="1700">
                <a:solidFill>
                  <a:srgbClr val="666666"/>
                </a:solidFill>
                <a:latin typeface="Arial"/>
                <a:ea typeface="Arial"/>
                <a:cs typeface="Arial"/>
                <a:sym typeface="Arial"/>
              </a:rPr>
              <a:t>CCPs/ PBLs shall be properly defined. Description may include at-least the following:</a:t>
            </a:r>
            <a:endParaRPr sz="1700">
              <a:solidFill>
                <a:srgbClr val="666666"/>
              </a:solidFill>
              <a:latin typeface="Arial"/>
              <a:ea typeface="Arial"/>
              <a:cs typeface="Arial"/>
              <a:sym typeface="Arial"/>
            </a:endParaRPr>
          </a:p>
          <a:p>
            <a:pPr marL="457200" lvl="0" indent="0" algn="l" rtl="0">
              <a:spcBef>
                <a:spcPts val="1200"/>
              </a:spcBef>
              <a:spcAft>
                <a:spcPts val="0"/>
              </a:spcAft>
              <a:buNone/>
            </a:pPr>
            <a:r>
              <a:rPr lang="en" sz="1700">
                <a:solidFill>
                  <a:srgbClr val="666666"/>
                </a:solidFill>
                <a:latin typeface="Arial"/>
                <a:ea typeface="Arial"/>
                <a:cs typeface="Arial"/>
                <a:sym typeface="Arial"/>
              </a:rPr>
              <a:t>i. Problem description</a:t>
            </a:r>
            <a:endParaRPr sz="1700">
              <a:solidFill>
                <a:srgbClr val="666666"/>
              </a:solidFill>
              <a:latin typeface="Arial"/>
              <a:ea typeface="Arial"/>
              <a:cs typeface="Arial"/>
              <a:sym typeface="Arial"/>
            </a:endParaRPr>
          </a:p>
          <a:p>
            <a:pPr marL="457200" lvl="0" indent="0" algn="l" rtl="0">
              <a:spcBef>
                <a:spcPts val="1200"/>
              </a:spcBef>
              <a:spcAft>
                <a:spcPts val="0"/>
              </a:spcAft>
              <a:buNone/>
            </a:pPr>
            <a:r>
              <a:rPr lang="en" sz="1700">
                <a:solidFill>
                  <a:srgbClr val="666666"/>
                </a:solidFill>
                <a:latin typeface="Arial"/>
                <a:ea typeface="Arial"/>
                <a:cs typeface="Arial"/>
                <a:sym typeface="Arial"/>
              </a:rPr>
              <a:t>ii. Constraints/ Assumptions</a:t>
            </a:r>
            <a:endParaRPr sz="1700">
              <a:solidFill>
                <a:srgbClr val="666666"/>
              </a:solidFill>
              <a:latin typeface="Arial"/>
              <a:ea typeface="Arial"/>
              <a:cs typeface="Arial"/>
              <a:sym typeface="Arial"/>
            </a:endParaRPr>
          </a:p>
          <a:p>
            <a:pPr marL="457200" lvl="0" indent="0" algn="l" rtl="0">
              <a:spcBef>
                <a:spcPts val="1200"/>
              </a:spcBef>
              <a:spcAft>
                <a:spcPts val="0"/>
              </a:spcAft>
              <a:buNone/>
            </a:pPr>
            <a:r>
              <a:rPr lang="en" sz="1700">
                <a:solidFill>
                  <a:srgbClr val="666666"/>
                </a:solidFill>
                <a:latin typeface="Arial"/>
                <a:ea typeface="Arial"/>
                <a:cs typeface="Arial"/>
                <a:sym typeface="Arial"/>
              </a:rPr>
              <a:t>iii. Identification of areas where use of computational/ modern tool is required.</a:t>
            </a:r>
            <a:endParaRPr sz="1700">
              <a:solidFill>
                <a:srgbClr val="666666"/>
              </a:solidFill>
              <a:latin typeface="Arial"/>
              <a:ea typeface="Arial"/>
              <a:cs typeface="Arial"/>
              <a:sym typeface="Arial"/>
            </a:endParaRPr>
          </a:p>
          <a:p>
            <a:pPr marL="457200" lvl="0" indent="0" algn="l" rtl="0">
              <a:spcBef>
                <a:spcPts val="1200"/>
              </a:spcBef>
              <a:spcAft>
                <a:spcPts val="0"/>
              </a:spcAft>
              <a:buNone/>
            </a:pPr>
            <a:r>
              <a:rPr lang="en" sz="1700">
                <a:solidFill>
                  <a:srgbClr val="666666"/>
                </a:solidFill>
                <a:latin typeface="Arial"/>
                <a:ea typeface="Arial"/>
                <a:cs typeface="Arial"/>
                <a:sym typeface="Arial"/>
              </a:rPr>
              <a:t>iv. Expected outcomes</a:t>
            </a:r>
            <a:endParaRPr sz="1700">
              <a:solidFill>
                <a:srgbClr val="666666"/>
              </a:solidFill>
              <a:latin typeface="Arial"/>
              <a:ea typeface="Arial"/>
              <a:cs typeface="Arial"/>
              <a:sym typeface="Arial"/>
            </a:endParaRPr>
          </a:p>
          <a:p>
            <a:pPr marL="457200" lvl="0" indent="0" algn="l" rtl="0">
              <a:spcBef>
                <a:spcPts val="1200"/>
              </a:spcBef>
              <a:spcAft>
                <a:spcPts val="1200"/>
              </a:spcAft>
              <a:buNone/>
            </a:pPr>
            <a:endParaRPr sz="1700">
              <a:solidFill>
                <a:srgbClr val="666666"/>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Effect transition="in" filter="fade">
                                      <p:cBhvr>
                                        <p:cTn id="7" dur="1000"/>
                                        <p:tgtEl>
                                          <p:spTgt spid="1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6"/>
                                        </p:tgtEl>
                                        <p:attrNameLst>
                                          <p:attrName>style.visibility</p:attrName>
                                        </p:attrNameLst>
                                      </p:cBhvr>
                                      <p:to>
                                        <p:strVal val="visible"/>
                                      </p:to>
                                    </p:set>
                                    <p:animEffect transition="in" filter="fade">
                                      <p:cBhvr>
                                        <p:cTn id="12" dur="10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2"/>
          <p:cNvSpPr txBox="1">
            <a:spLocks noGrp="1"/>
          </p:cNvSpPr>
          <p:nvPr>
            <p:ph type="title"/>
          </p:nvPr>
        </p:nvSpPr>
        <p:spPr>
          <a:xfrm>
            <a:off x="311700" y="1249225"/>
            <a:ext cx="8520600" cy="13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200"/>
              <a:t>Sample for CCP assessment</a:t>
            </a:r>
            <a:endParaRPr sz="4200"/>
          </a:p>
        </p:txBody>
      </p:sp>
      <p:sp>
        <p:nvSpPr>
          <p:cNvPr id="142" name="Google Shape;142;p22"/>
          <p:cNvSpPr txBox="1"/>
          <p:nvPr/>
        </p:nvSpPr>
        <p:spPr>
          <a:xfrm>
            <a:off x="1189825" y="2900200"/>
            <a:ext cx="6432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311700" y="19957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Sample Question</a:t>
            </a:r>
            <a:endParaRPr/>
          </a:p>
        </p:txBody>
      </p:sp>
      <p:sp>
        <p:nvSpPr>
          <p:cNvPr id="148" name="Google Shape;148;p23"/>
          <p:cNvSpPr txBox="1">
            <a:spLocks noGrp="1"/>
          </p:cNvSpPr>
          <p:nvPr>
            <p:ph type="body" idx="1"/>
          </p:nvPr>
        </p:nvSpPr>
        <p:spPr>
          <a:xfrm>
            <a:off x="426475" y="721300"/>
            <a:ext cx="8520600" cy="3339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350" dirty="0">
                <a:solidFill>
                  <a:srgbClr val="33333F"/>
                </a:solidFill>
                <a:highlight>
                  <a:schemeClr val="lt1"/>
                </a:highlight>
              </a:rPr>
              <a:t>Order management consists of several critical business processes, including order, shipment, and invoice processing. These processes spawn important business metrics, such as sales volume and invoice revenue, that are key performance indicators for any organization that sells products or services to others. </a:t>
            </a:r>
            <a:endParaRPr sz="1350" dirty="0">
              <a:solidFill>
                <a:srgbClr val="33333F"/>
              </a:solidFill>
              <a:highlight>
                <a:schemeClr val="lt1"/>
              </a:highlight>
            </a:endParaRPr>
          </a:p>
          <a:p>
            <a:pPr marL="0" lvl="0" indent="0" algn="l" rtl="0">
              <a:spcBef>
                <a:spcPts val="1200"/>
              </a:spcBef>
              <a:spcAft>
                <a:spcPts val="0"/>
              </a:spcAft>
              <a:buNone/>
            </a:pPr>
            <a:r>
              <a:rPr lang="en" sz="1350" dirty="0">
                <a:solidFill>
                  <a:srgbClr val="33333F"/>
                </a:solidFill>
                <a:highlight>
                  <a:schemeClr val="lt1"/>
                </a:highlight>
              </a:rPr>
              <a:t>ABC company manages order management of Watches and Jewelry. The company manages to take orders in their shops and also offer customized products with preferable features; such as colors of straps and chains of watches, and addition/removal in jewelry designs. This company now aims to shift their store/shop business to online system. </a:t>
            </a:r>
            <a:endParaRPr sz="1350" dirty="0">
              <a:solidFill>
                <a:srgbClr val="33333F"/>
              </a:solidFill>
              <a:highlight>
                <a:schemeClr val="lt1"/>
              </a:highlight>
            </a:endParaRPr>
          </a:p>
          <a:p>
            <a:pPr marL="0" lvl="0" indent="0" algn="l" rtl="0">
              <a:spcBef>
                <a:spcPts val="1200"/>
              </a:spcBef>
              <a:spcAft>
                <a:spcPts val="0"/>
              </a:spcAft>
              <a:buNone/>
            </a:pPr>
            <a:r>
              <a:rPr lang="en" sz="1350" dirty="0">
                <a:solidFill>
                  <a:srgbClr val="33333F"/>
                </a:solidFill>
                <a:highlight>
                  <a:schemeClr val="lt1"/>
                </a:highlight>
              </a:rPr>
              <a:t>This online system will have display of products for these two categories. In addition to that, customer can add products in shopping cart and can make payment using three modes; Credit card, EasyPaisa, Cash on Delivery. </a:t>
            </a:r>
            <a:endParaRPr sz="1350" dirty="0">
              <a:solidFill>
                <a:srgbClr val="33333F"/>
              </a:solidFill>
              <a:highlight>
                <a:schemeClr val="lt1"/>
              </a:highlight>
            </a:endParaRPr>
          </a:p>
          <a:p>
            <a:pPr marL="0" lvl="0" indent="0" algn="l" rtl="0">
              <a:spcBef>
                <a:spcPts val="1200"/>
              </a:spcBef>
              <a:spcAft>
                <a:spcPts val="1200"/>
              </a:spcAft>
              <a:buNone/>
            </a:pPr>
            <a:r>
              <a:rPr lang="en" sz="1350" b="1" dirty="0">
                <a:solidFill>
                  <a:srgbClr val="33333F"/>
                </a:solidFill>
              </a:rPr>
              <a:t>DESIGN </a:t>
            </a:r>
            <a:r>
              <a:rPr lang="en" sz="1350" dirty="0">
                <a:solidFill>
                  <a:srgbClr val="33333F"/>
                </a:solidFill>
              </a:rPr>
              <a:t>and </a:t>
            </a:r>
            <a:r>
              <a:rPr lang="en" sz="1350" b="1" dirty="0">
                <a:solidFill>
                  <a:srgbClr val="33333F"/>
                </a:solidFill>
              </a:rPr>
              <a:t>DEVELOP </a:t>
            </a:r>
            <a:r>
              <a:rPr lang="en" sz="1350" dirty="0">
                <a:solidFill>
                  <a:srgbClr val="33333F"/>
                </a:solidFill>
              </a:rPr>
              <a:t>best design for this system by adding appropriate functionalities. </a:t>
            </a:r>
            <a:endParaRPr dirty="0"/>
          </a:p>
        </p:txBody>
      </p:sp>
      <p:sp>
        <p:nvSpPr>
          <p:cNvPr id="149" name="Google Shape;149;p23"/>
          <p:cNvSpPr/>
          <p:nvPr/>
        </p:nvSpPr>
        <p:spPr>
          <a:xfrm>
            <a:off x="311700" y="721300"/>
            <a:ext cx="8667900" cy="8130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3"/>
          <p:cNvSpPr txBox="1"/>
          <p:nvPr/>
        </p:nvSpPr>
        <p:spPr>
          <a:xfrm>
            <a:off x="5126750" y="411300"/>
            <a:ext cx="2104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Roboto"/>
              <a:ea typeface="Roboto"/>
              <a:cs typeface="Roboto"/>
              <a:sym typeface="Roboto"/>
            </a:endParaRPr>
          </a:p>
        </p:txBody>
      </p:sp>
      <p:sp>
        <p:nvSpPr>
          <p:cNvPr id="151" name="Google Shape;151;p23"/>
          <p:cNvSpPr txBox="1"/>
          <p:nvPr/>
        </p:nvSpPr>
        <p:spPr>
          <a:xfrm>
            <a:off x="4514600" y="373025"/>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accent2"/>
                </a:solidFill>
                <a:latin typeface="Roboto"/>
                <a:ea typeface="Roboto"/>
                <a:cs typeface="Roboto"/>
                <a:sym typeface="Roboto"/>
              </a:rPr>
              <a:t>Problem Description</a:t>
            </a:r>
            <a:endParaRPr b="1">
              <a:solidFill>
                <a:schemeClr val="accent2"/>
              </a:solidFill>
              <a:latin typeface="Roboto"/>
              <a:ea typeface="Roboto"/>
              <a:cs typeface="Roboto"/>
              <a:sym typeface="Roboto"/>
            </a:endParaRPr>
          </a:p>
        </p:txBody>
      </p:sp>
      <p:sp>
        <p:nvSpPr>
          <p:cNvPr id="152" name="Google Shape;152;p23"/>
          <p:cNvSpPr/>
          <p:nvPr/>
        </p:nvSpPr>
        <p:spPr>
          <a:xfrm>
            <a:off x="311700" y="1596036"/>
            <a:ext cx="8667900" cy="9915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3"/>
          <p:cNvSpPr txBox="1"/>
          <p:nvPr/>
        </p:nvSpPr>
        <p:spPr>
          <a:xfrm>
            <a:off x="5652175" y="2266809"/>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solidFill>
                  <a:schemeClr val="accent2"/>
                </a:solidFill>
                <a:latin typeface="Roboto"/>
                <a:ea typeface="Roboto"/>
                <a:cs typeface="Roboto"/>
                <a:sym typeface="Roboto"/>
              </a:rPr>
              <a:t>Constraints/Assumptions</a:t>
            </a:r>
            <a:endParaRPr b="1" dirty="0">
              <a:solidFill>
                <a:schemeClr val="accent2"/>
              </a:solidFill>
              <a:latin typeface="Roboto"/>
              <a:ea typeface="Roboto"/>
              <a:cs typeface="Roboto"/>
              <a:sym typeface="Roboto"/>
            </a:endParaRPr>
          </a:p>
        </p:txBody>
      </p:sp>
      <p:sp>
        <p:nvSpPr>
          <p:cNvPr id="154" name="Google Shape;154;p23"/>
          <p:cNvSpPr/>
          <p:nvPr/>
        </p:nvSpPr>
        <p:spPr>
          <a:xfrm>
            <a:off x="311700" y="2622765"/>
            <a:ext cx="8631300" cy="7674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3"/>
          <p:cNvSpPr txBox="1"/>
          <p:nvPr/>
        </p:nvSpPr>
        <p:spPr>
          <a:xfrm>
            <a:off x="5833900" y="2977998"/>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solidFill>
                  <a:schemeClr val="accent2"/>
                </a:solidFill>
                <a:latin typeface="Roboto"/>
                <a:ea typeface="Roboto"/>
                <a:cs typeface="Roboto"/>
                <a:sym typeface="Roboto"/>
              </a:rPr>
              <a:t>Area identification</a:t>
            </a:r>
            <a:endParaRPr b="1" dirty="0">
              <a:solidFill>
                <a:schemeClr val="accent2"/>
              </a:solidFill>
              <a:latin typeface="Roboto"/>
              <a:ea typeface="Roboto"/>
              <a:cs typeface="Roboto"/>
              <a:sym typeface="Roboto"/>
            </a:endParaRPr>
          </a:p>
        </p:txBody>
      </p:sp>
      <p:sp>
        <p:nvSpPr>
          <p:cNvPr id="156" name="Google Shape;156;p23"/>
          <p:cNvSpPr/>
          <p:nvPr/>
        </p:nvSpPr>
        <p:spPr>
          <a:xfrm>
            <a:off x="311700" y="3410644"/>
            <a:ext cx="7302000" cy="4947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3"/>
          <p:cNvSpPr txBox="1"/>
          <p:nvPr/>
        </p:nvSpPr>
        <p:spPr>
          <a:xfrm>
            <a:off x="311700" y="3920192"/>
            <a:ext cx="8667900" cy="1046700"/>
          </a:xfrm>
          <a:prstGeom prst="rect">
            <a:avLst/>
          </a:prstGeom>
          <a:noFill/>
          <a:ln>
            <a:noFill/>
          </a:ln>
          <a:effectLst>
            <a:reflection dist="38100" dir="5400000" fadeDir="5400012" sy="-100000" algn="bl" rotWithShape="0"/>
          </a:effectLst>
        </p:spPr>
        <p:txBody>
          <a:bodyPr spcFirstLastPara="1" wrap="square" lIns="91425" tIns="91425" rIns="91425" bIns="91425" anchor="t" anchorCtr="0">
            <a:spAutoFit/>
          </a:bodyPr>
          <a:lstStyle/>
          <a:p>
            <a:pPr marL="0" lvl="0" indent="0" algn="l" rtl="0">
              <a:spcBef>
                <a:spcPts val="0"/>
              </a:spcBef>
              <a:spcAft>
                <a:spcPts val="0"/>
              </a:spcAft>
              <a:buNone/>
            </a:pPr>
            <a:r>
              <a:rPr lang="en" b="1" dirty="0">
                <a:solidFill>
                  <a:schemeClr val="accent2"/>
                </a:solidFill>
                <a:latin typeface="Roboto"/>
                <a:ea typeface="Roboto"/>
                <a:cs typeface="Roboto"/>
                <a:sym typeface="Roboto"/>
              </a:rPr>
              <a:t>Expected outcomes</a:t>
            </a:r>
            <a:endParaRPr b="1" dirty="0">
              <a:solidFill>
                <a:schemeClr val="accent2"/>
              </a:solidFill>
              <a:latin typeface="Roboto"/>
              <a:ea typeface="Roboto"/>
              <a:cs typeface="Roboto"/>
              <a:sym typeface="Roboto"/>
            </a:endParaRPr>
          </a:p>
          <a:p>
            <a:pPr marL="457200" lvl="0" indent="-317500" algn="l" rtl="0">
              <a:spcBef>
                <a:spcPts val="0"/>
              </a:spcBef>
              <a:spcAft>
                <a:spcPts val="0"/>
              </a:spcAft>
              <a:buSzPts val="1400"/>
              <a:buFont typeface="Roboto"/>
              <a:buAutoNum type="arabicPeriod"/>
            </a:pPr>
            <a:r>
              <a:rPr lang="en" dirty="0">
                <a:latin typeface="Roboto"/>
                <a:ea typeface="Roboto"/>
                <a:cs typeface="Roboto"/>
                <a:sym typeface="Roboto"/>
              </a:rPr>
              <a:t>Object-oriented design using UML Class diagram with complete notations with proper naming conventions.</a:t>
            </a:r>
            <a:r>
              <a:rPr lang="en" dirty="0">
                <a:solidFill>
                  <a:schemeClr val="accent2"/>
                </a:solidFill>
                <a:latin typeface="Roboto"/>
                <a:ea typeface="Roboto"/>
                <a:cs typeface="Roboto"/>
                <a:sym typeface="Roboto"/>
              </a:rPr>
              <a:t> </a:t>
            </a:r>
            <a:r>
              <a:rPr lang="en" dirty="0">
                <a:latin typeface="Roboto"/>
                <a:ea typeface="Roboto"/>
                <a:cs typeface="Roboto"/>
                <a:sym typeface="Roboto"/>
              </a:rPr>
              <a:t>2. </a:t>
            </a:r>
            <a:r>
              <a:rPr lang="en" dirty="0">
                <a:solidFill>
                  <a:srgbClr val="33333F"/>
                </a:solidFill>
                <a:latin typeface="Roboto"/>
                <a:ea typeface="Roboto"/>
                <a:cs typeface="Roboto"/>
                <a:sym typeface="Roboto"/>
              </a:rPr>
              <a:t>Implementation of the object oriented design of the given problem. 3.</a:t>
            </a:r>
            <a:r>
              <a:rPr lang="en" dirty="0">
                <a:latin typeface="Roboto"/>
                <a:ea typeface="Roboto"/>
                <a:cs typeface="Roboto"/>
                <a:sym typeface="Roboto"/>
              </a:rPr>
              <a:t>Clearly drafted assumptions (if any)</a:t>
            </a:r>
            <a:endParaRPr dirty="0">
              <a:latin typeface="Roboto"/>
              <a:ea typeface="Roboto"/>
              <a:cs typeface="Roboto"/>
              <a:sym typeface="Roboto"/>
            </a:endParaRPr>
          </a:p>
        </p:txBody>
      </p:sp>
      <p:sp>
        <p:nvSpPr>
          <p:cNvPr id="158" name="Google Shape;158;p23"/>
          <p:cNvSpPr txBox="1"/>
          <p:nvPr/>
        </p:nvSpPr>
        <p:spPr>
          <a:xfrm>
            <a:off x="8255175" y="3992600"/>
            <a:ext cx="923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Roboto"/>
              <a:ea typeface="Roboto"/>
              <a:cs typeface="Roboto"/>
              <a:sym typeface="Roboto"/>
            </a:endParaRPr>
          </a:p>
        </p:txBody>
      </p:sp>
      <p:sp>
        <p:nvSpPr>
          <p:cNvPr id="159" name="Google Shape;159;p23"/>
          <p:cNvSpPr/>
          <p:nvPr/>
        </p:nvSpPr>
        <p:spPr>
          <a:xfrm>
            <a:off x="311700" y="3963490"/>
            <a:ext cx="8667900" cy="10467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1"/>
                                        </p:tgtEl>
                                        <p:attrNameLst>
                                          <p:attrName>style.visibility</p:attrName>
                                        </p:attrNameLst>
                                      </p:cBhvr>
                                      <p:to>
                                        <p:strVal val="visible"/>
                                      </p:to>
                                    </p:set>
                                    <p:animEffect transition="in" filter="fade">
                                      <p:cBhvr>
                                        <p:cTn id="12" dur="1000"/>
                                        <p:tgtEl>
                                          <p:spTgt spid="1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
                                        </p:tgtEl>
                                        <p:attrNameLst>
                                          <p:attrName>style.visibility</p:attrName>
                                        </p:attrNameLst>
                                      </p:cBhvr>
                                      <p:to>
                                        <p:strVal val="visible"/>
                                      </p:to>
                                    </p:set>
                                    <p:animEffect transition="in" filter="fade">
                                      <p:cBhvr>
                                        <p:cTn id="17" dur="1000"/>
                                        <p:tgtEl>
                                          <p:spTgt spid="15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
                                        </p:tgtEl>
                                        <p:attrNameLst>
                                          <p:attrName>style.visibility</p:attrName>
                                        </p:attrNameLst>
                                      </p:cBhvr>
                                      <p:to>
                                        <p:strVal val="visible"/>
                                      </p:to>
                                    </p:set>
                                    <p:animEffect transition="in" filter="fade">
                                      <p:cBhvr>
                                        <p:cTn id="22" dur="1000"/>
                                        <p:tgtEl>
                                          <p:spTgt spid="15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4"/>
                                        </p:tgtEl>
                                        <p:attrNameLst>
                                          <p:attrName>style.visibility</p:attrName>
                                        </p:attrNameLst>
                                      </p:cBhvr>
                                      <p:to>
                                        <p:strVal val="visible"/>
                                      </p:to>
                                    </p:set>
                                    <p:animEffect transition="in" filter="fade">
                                      <p:cBhvr>
                                        <p:cTn id="27" dur="1000"/>
                                        <p:tgtEl>
                                          <p:spTgt spid="15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5"/>
                                        </p:tgtEl>
                                        <p:attrNameLst>
                                          <p:attrName>style.visibility</p:attrName>
                                        </p:attrNameLst>
                                      </p:cBhvr>
                                      <p:to>
                                        <p:strVal val="visible"/>
                                      </p:to>
                                    </p:set>
                                    <p:animEffect transition="in" filter="fade">
                                      <p:cBhvr>
                                        <p:cTn id="32" dur="1000"/>
                                        <p:tgtEl>
                                          <p:spTgt spid="15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6"/>
                                        </p:tgtEl>
                                        <p:attrNameLst>
                                          <p:attrName>style.visibility</p:attrName>
                                        </p:attrNameLst>
                                      </p:cBhvr>
                                      <p:to>
                                        <p:strVal val="visible"/>
                                      </p:to>
                                    </p:set>
                                    <p:animEffect transition="in" filter="fade">
                                      <p:cBhvr>
                                        <p:cTn id="37" dur="1000"/>
                                        <p:tgtEl>
                                          <p:spTgt spid="15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7"/>
                                        </p:tgtEl>
                                        <p:attrNameLst>
                                          <p:attrName>style.visibility</p:attrName>
                                        </p:attrNameLst>
                                      </p:cBhvr>
                                      <p:to>
                                        <p:strVal val="visible"/>
                                      </p:to>
                                    </p:set>
                                    <p:animEffect transition="in" filter="fade">
                                      <p:cBhvr>
                                        <p:cTn id="42" dur="1000"/>
                                        <p:tgtEl>
                                          <p:spTgt spid="15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9"/>
                                        </p:tgtEl>
                                        <p:attrNameLst>
                                          <p:attrName>style.visibility</p:attrName>
                                        </p:attrNameLst>
                                      </p:cBhvr>
                                      <p:to>
                                        <p:strVal val="visible"/>
                                      </p:to>
                                    </p:set>
                                    <p:animEffect transition="in" filter="fade">
                                      <p:cBhvr>
                                        <p:cTn id="47" dur="800"/>
                                        <p:tgtEl>
                                          <p:spTgt spid="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4"/>
          <p:cNvSpPr txBox="1">
            <a:spLocks noGrp="1"/>
          </p:cNvSpPr>
          <p:nvPr>
            <p:ph type="title"/>
          </p:nvPr>
        </p:nvSpPr>
        <p:spPr>
          <a:xfrm>
            <a:off x="311700" y="1249225"/>
            <a:ext cx="8520600" cy="13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200"/>
              <a:t>Sample for PBL assessment</a:t>
            </a:r>
            <a:endParaRPr sz="4200"/>
          </a:p>
        </p:txBody>
      </p:sp>
      <p:sp>
        <p:nvSpPr>
          <p:cNvPr id="165" name="Google Shape;165;p24"/>
          <p:cNvSpPr txBox="1"/>
          <p:nvPr/>
        </p:nvSpPr>
        <p:spPr>
          <a:xfrm>
            <a:off x="1189825" y="2900200"/>
            <a:ext cx="6432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endParaRPr>
              <a:latin typeface="Roboto"/>
              <a:ea typeface="Roboto"/>
              <a:cs typeface="Roboto"/>
              <a:sym typeface="Robo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5"/>
          <p:cNvSpPr txBox="1">
            <a:spLocks noGrp="1"/>
          </p:cNvSpPr>
          <p:nvPr>
            <p:ph type="title"/>
          </p:nvPr>
        </p:nvSpPr>
        <p:spPr>
          <a:xfrm>
            <a:off x="311700" y="894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Sample Question</a:t>
            </a:r>
            <a:endParaRPr/>
          </a:p>
        </p:txBody>
      </p:sp>
      <p:sp>
        <p:nvSpPr>
          <p:cNvPr id="171" name="Google Shape;171;p25"/>
          <p:cNvSpPr txBox="1">
            <a:spLocks noGrp="1"/>
          </p:cNvSpPr>
          <p:nvPr>
            <p:ph type="body" idx="1"/>
          </p:nvPr>
        </p:nvSpPr>
        <p:spPr>
          <a:xfrm>
            <a:off x="311700" y="697200"/>
            <a:ext cx="8520600" cy="33561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200">
                <a:solidFill>
                  <a:srgbClr val="000000"/>
                </a:solidFill>
                <a:latin typeface="Arial"/>
                <a:ea typeface="Arial"/>
                <a:cs typeface="Arial"/>
                <a:sym typeface="Arial"/>
              </a:rPr>
              <a:t>Children often play the game of rock, paper, and scissors. This game has two players, each of whom chooses one of the three objects: rock, paper, or scissors. The game is played according to the following rules: </a:t>
            </a:r>
            <a:endParaRPr sz="12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00">
                <a:solidFill>
                  <a:srgbClr val="000000"/>
                </a:solidFill>
                <a:latin typeface="Arial"/>
                <a:ea typeface="Arial"/>
                <a:cs typeface="Arial"/>
                <a:sym typeface="Arial"/>
              </a:rPr>
              <a:t>If both players choose the same object, this play is a tie.</a:t>
            </a:r>
            <a:endParaRPr sz="12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00">
                <a:solidFill>
                  <a:srgbClr val="000000"/>
                </a:solidFill>
                <a:latin typeface="Arial"/>
                <a:ea typeface="Arial"/>
                <a:cs typeface="Arial"/>
                <a:sym typeface="Arial"/>
              </a:rPr>
              <a:t>If one player chooses rock and the other chooses scissors, the player choosing the rock wins this play because the rock breaks the scissors.</a:t>
            </a:r>
            <a:endParaRPr sz="12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00">
                <a:solidFill>
                  <a:srgbClr val="000000"/>
                </a:solidFill>
                <a:latin typeface="Arial"/>
                <a:ea typeface="Arial"/>
                <a:cs typeface="Arial"/>
                <a:sym typeface="Arial"/>
              </a:rPr>
              <a:t>If one player chooses rock and the other chooses paper, the player choosing the paper wins this play because the paper covers the rock.</a:t>
            </a:r>
            <a:endParaRPr sz="12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00">
                <a:solidFill>
                  <a:srgbClr val="000000"/>
                </a:solidFill>
                <a:latin typeface="Arial"/>
                <a:ea typeface="Arial"/>
                <a:cs typeface="Arial"/>
                <a:sym typeface="Arial"/>
              </a:rPr>
              <a:t>If one player chooses scissors and the other chooses paper, the player choosing the scissors wins this play because the scissors cut the paper.</a:t>
            </a:r>
            <a:endParaRPr sz="12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00">
                <a:solidFill>
                  <a:srgbClr val="000000"/>
                </a:solidFill>
                <a:latin typeface="Arial"/>
                <a:ea typeface="Arial"/>
                <a:cs typeface="Arial"/>
                <a:sym typeface="Arial"/>
              </a:rPr>
              <a:t>Write an interactive program in C that allows two people to play this game.</a:t>
            </a:r>
            <a:endParaRPr sz="120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50" b="1">
                <a:solidFill>
                  <a:srgbClr val="000000"/>
                </a:solidFill>
                <a:latin typeface="Arial"/>
                <a:ea typeface="Arial"/>
                <a:cs typeface="Arial"/>
                <a:sym typeface="Arial"/>
              </a:rPr>
              <a:t>Input</a:t>
            </a:r>
            <a:r>
              <a:rPr lang="en" sz="1250">
                <a:solidFill>
                  <a:srgbClr val="000000"/>
                </a:solidFill>
                <a:latin typeface="Arial"/>
                <a:ea typeface="Arial"/>
                <a:cs typeface="Arial"/>
                <a:sym typeface="Arial"/>
              </a:rPr>
              <a:t>: Two inputs: The users' responses when asked to play the game. The players' choices.</a:t>
            </a:r>
            <a:endParaRPr sz="1250">
              <a:solidFill>
                <a:srgbClr val="000000"/>
              </a:solidFill>
              <a:latin typeface="Arial"/>
              <a:ea typeface="Arial"/>
              <a:cs typeface="Arial"/>
              <a:sym typeface="Arial"/>
            </a:endParaRPr>
          </a:p>
          <a:p>
            <a:pPr marL="0" lvl="0" indent="0" algn="l" rtl="0">
              <a:lnSpc>
                <a:spcPct val="100000"/>
              </a:lnSpc>
              <a:spcBef>
                <a:spcPts val="1200"/>
              </a:spcBef>
              <a:spcAft>
                <a:spcPts val="0"/>
              </a:spcAft>
              <a:buNone/>
            </a:pPr>
            <a:r>
              <a:rPr lang="en" sz="1250" b="1">
                <a:solidFill>
                  <a:srgbClr val="000000"/>
                </a:solidFill>
                <a:latin typeface="Arial"/>
                <a:ea typeface="Arial"/>
                <a:cs typeface="Arial"/>
                <a:sym typeface="Arial"/>
              </a:rPr>
              <a:t>Output</a:t>
            </a:r>
            <a:r>
              <a:rPr lang="en" sz="1250">
                <a:solidFill>
                  <a:srgbClr val="000000"/>
                </a:solidFill>
                <a:latin typeface="Arial"/>
                <a:ea typeface="Arial"/>
                <a:cs typeface="Arial"/>
                <a:sym typeface="Arial"/>
              </a:rPr>
              <a:t>: The players' choices and the winner of each play. After the game is over, the total number of plays and the number of times that each player won should be output as well.</a:t>
            </a:r>
            <a:endParaRPr sz="1250">
              <a:solidFill>
                <a:srgbClr val="000000"/>
              </a:solidFill>
              <a:latin typeface="Arial"/>
              <a:ea typeface="Arial"/>
              <a:cs typeface="Arial"/>
              <a:sym typeface="Arial"/>
            </a:endParaRPr>
          </a:p>
          <a:p>
            <a:pPr marL="0" lvl="0" indent="0" algn="l" rtl="0">
              <a:lnSpc>
                <a:spcPct val="100000"/>
              </a:lnSpc>
              <a:spcBef>
                <a:spcPts val="1200"/>
              </a:spcBef>
              <a:spcAft>
                <a:spcPts val="1200"/>
              </a:spcAft>
              <a:buNone/>
            </a:pPr>
            <a:r>
              <a:rPr lang="en" sz="1250" b="1">
                <a:solidFill>
                  <a:srgbClr val="000000"/>
                </a:solidFill>
                <a:latin typeface="Arial"/>
                <a:ea typeface="Arial"/>
                <a:cs typeface="Arial"/>
                <a:sym typeface="Arial"/>
              </a:rPr>
              <a:t>Assumptions</a:t>
            </a:r>
            <a:r>
              <a:rPr lang="en" sz="1250">
                <a:solidFill>
                  <a:srgbClr val="000000"/>
                </a:solidFill>
                <a:latin typeface="Arial"/>
                <a:ea typeface="Arial"/>
                <a:cs typeface="Arial"/>
                <a:sym typeface="Arial"/>
              </a:rPr>
              <a:t>: Each player enters R or r for Rock, P or p for Paper, or S or s for Scissors. While the first player enters a choice, the second player looks elsewhere</a:t>
            </a:r>
            <a:endParaRPr sz="1250">
              <a:solidFill>
                <a:srgbClr val="000000"/>
              </a:solidFill>
              <a:latin typeface="Arial"/>
              <a:ea typeface="Arial"/>
              <a:cs typeface="Arial"/>
              <a:sym typeface="Arial"/>
            </a:endParaRPr>
          </a:p>
        </p:txBody>
      </p:sp>
      <p:sp>
        <p:nvSpPr>
          <p:cNvPr id="172" name="Google Shape;172;p25"/>
          <p:cNvSpPr/>
          <p:nvPr/>
        </p:nvSpPr>
        <p:spPr>
          <a:xfrm>
            <a:off x="238050" y="721300"/>
            <a:ext cx="8741400" cy="23592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5"/>
          <p:cNvSpPr/>
          <p:nvPr/>
        </p:nvSpPr>
        <p:spPr>
          <a:xfrm>
            <a:off x="238050" y="4362925"/>
            <a:ext cx="8594400" cy="6078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5"/>
          <p:cNvSpPr/>
          <p:nvPr/>
        </p:nvSpPr>
        <p:spPr>
          <a:xfrm>
            <a:off x="238050" y="3104600"/>
            <a:ext cx="8667900" cy="7008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5"/>
          <p:cNvSpPr/>
          <p:nvPr/>
        </p:nvSpPr>
        <p:spPr>
          <a:xfrm>
            <a:off x="238050" y="3829500"/>
            <a:ext cx="8667900" cy="533400"/>
          </a:xfrm>
          <a:prstGeom prst="rect">
            <a:avLst/>
          </a:prstGeom>
          <a:no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5"/>
          <p:cNvSpPr txBox="1"/>
          <p:nvPr/>
        </p:nvSpPr>
        <p:spPr>
          <a:xfrm>
            <a:off x="4514600" y="373025"/>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accent2"/>
                </a:solidFill>
                <a:latin typeface="Roboto"/>
                <a:ea typeface="Roboto"/>
                <a:cs typeface="Roboto"/>
                <a:sym typeface="Roboto"/>
              </a:rPr>
              <a:t>Problem Description</a:t>
            </a:r>
            <a:endParaRPr b="1">
              <a:solidFill>
                <a:schemeClr val="accent2"/>
              </a:solidFill>
              <a:latin typeface="Roboto"/>
              <a:ea typeface="Roboto"/>
              <a:cs typeface="Roboto"/>
              <a:sym typeface="Roboto"/>
            </a:endParaRPr>
          </a:p>
        </p:txBody>
      </p:sp>
      <p:sp>
        <p:nvSpPr>
          <p:cNvPr id="177" name="Google Shape;177;p25"/>
          <p:cNvSpPr txBox="1"/>
          <p:nvPr/>
        </p:nvSpPr>
        <p:spPr>
          <a:xfrm>
            <a:off x="3983975" y="4570525"/>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accent2"/>
                </a:solidFill>
                <a:latin typeface="Roboto"/>
                <a:ea typeface="Roboto"/>
                <a:cs typeface="Roboto"/>
                <a:sym typeface="Roboto"/>
              </a:rPr>
              <a:t>Constraints/Assumptions</a:t>
            </a:r>
            <a:endParaRPr b="1">
              <a:solidFill>
                <a:schemeClr val="accent2"/>
              </a:solidFill>
              <a:latin typeface="Roboto"/>
              <a:ea typeface="Roboto"/>
              <a:cs typeface="Roboto"/>
              <a:sym typeface="Roboto"/>
            </a:endParaRPr>
          </a:p>
        </p:txBody>
      </p:sp>
      <p:sp>
        <p:nvSpPr>
          <p:cNvPr id="178" name="Google Shape;178;p25"/>
          <p:cNvSpPr txBox="1"/>
          <p:nvPr/>
        </p:nvSpPr>
        <p:spPr>
          <a:xfrm>
            <a:off x="5037025" y="3987863"/>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accent2"/>
                </a:solidFill>
                <a:latin typeface="Roboto"/>
                <a:ea typeface="Roboto"/>
                <a:cs typeface="Roboto"/>
                <a:sym typeface="Roboto"/>
              </a:rPr>
              <a:t>Expected outcomes</a:t>
            </a:r>
            <a:endParaRPr b="1">
              <a:solidFill>
                <a:schemeClr val="accent2"/>
              </a:solidFill>
              <a:latin typeface="Roboto"/>
              <a:ea typeface="Roboto"/>
              <a:cs typeface="Roboto"/>
              <a:sym typeface="Roboto"/>
            </a:endParaRPr>
          </a:p>
        </p:txBody>
      </p:sp>
      <p:sp>
        <p:nvSpPr>
          <p:cNvPr id="179" name="Google Shape;179;p25"/>
          <p:cNvSpPr txBox="1"/>
          <p:nvPr/>
        </p:nvSpPr>
        <p:spPr>
          <a:xfrm>
            <a:off x="6575100" y="3163175"/>
            <a:ext cx="2257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solidFill>
                  <a:schemeClr val="accent2"/>
                </a:solidFill>
                <a:latin typeface="Roboto"/>
                <a:ea typeface="Roboto"/>
                <a:cs typeface="Roboto"/>
                <a:sym typeface="Roboto"/>
              </a:rPr>
              <a:t>Area identification</a:t>
            </a:r>
            <a:endParaRPr b="1">
              <a:solidFill>
                <a:schemeClr val="accent2"/>
              </a:solidFill>
              <a:latin typeface="Roboto"/>
              <a:ea typeface="Roboto"/>
              <a:cs typeface="Roboto"/>
              <a:sym typeface="Robo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2"/>
                                        </p:tgtEl>
                                        <p:attrNameLst>
                                          <p:attrName>style.visibility</p:attrName>
                                        </p:attrNameLst>
                                      </p:cBhvr>
                                      <p:to>
                                        <p:strVal val="visible"/>
                                      </p:to>
                                    </p:set>
                                    <p:animEffect transition="in" filter="fade">
                                      <p:cBhvr>
                                        <p:cTn id="7" dur="1000"/>
                                        <p:tgtEl>
                                          <p:spTgt spid="1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6"/>
                                        </p:tgtEl>
                                        <p:attrNameLst>
                                          <p:attrName>style.visibility</p:attrName>
                                        </p:attrNameLst>
                                      </p:cBhvr>
                                      <p:to>
                                        <p:strVal val="visible"/>
                                      </p:to>
                                    </p:set>
                                    <p:animEffect transition="in" filter="fade">
                                      <p:cBhvr>
                                        <p:cTn id="12" dur="1000"/>
                                        <p:tgtEl>
                                          <p:spTgt spid="17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
                                        </p:tgtEl>
                                        <p:attrNameLst>
                                          <p:attrName>style.visibility</p:attrName>
                                        </p:attrNameLst>
                                      </p:cBhvr>
                                      <p:to>
                                        <p:strVal val="visible"/>
                                      </p:to>
                                    </p:set>
                                    <p:animEffect transition="in" filter="fade">
                                      <p:cBhvr>
                                        <p:cTn id="17" dur="1000"/>
                                        <p:tgtEl>
                                          <p:spTgt spid="17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9"/>
                                        </p:tgtEl>
                                        <p:attrNameLst>
                                          <p:attrName>style.visibility</p:attrName>
                                        </p:attrNameLst>
                                      </p:cBhvr>
                                      <p:to>
                                        <p:strVal val="visible"/>
                                      </p:to>
                                    </p:set>
                                    <p:animEffect transition="in" filter="fade">
                                      <p:cBhvr>
                                        <p:cTn id="22" dur="1000"/>
                                        <p:tgtEl>
                                          <p:spTgt spid="17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5"/>
                                        </p:tgtEl>
                                        <p:attrNameLst>
                                          <p:attrName>style.visibility</p:attrName>
                                        </p:attrNameLst>
                                      </p:cBhvr>
                                      <p:to>
                                        <p:strVal val="visible"/>
                                      </p:to>
                                    </p:set>
                                    <p:animEffect transition="in" filter="fade">
                                      <p:cBhvr>
                                        <p:cTn id="27" dur="1000"/>
                                        <p:tgtEl>
                                          <p:spTgt spid="17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8"/>
                                        </p:tgtEl>
                                        <p:attrNameLst>
                                          <p:attrName>style.visibility</p:attrName>
                                        </p:attrNameLst>
                                      </p:cBhvr>
                                      <p:to>
                                        <p:strVal val="visible"/>
                                      </p:to>
                                    </p:set>
                                    <p:animEffect transition="in" filter="fade">
                                      <p:cBhvr>
                                        <p:cTn id="32" dur="1000"/>
                                        <p:tgtEl>
                                          <p:spTgt spid="17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3"/>
                                        </p:tgtEl>
                                        <p:attrNameLst>
                                          <p:attrName>style.visibility</p:attrName>
                                        </p:attrNameLst>
                                      </p:cBhvr>
                                      <p:to>
                                        <p:strVal val="visible"/>
                                      </p:to>
                                    </p:set>
                                    <p:animEffect transition="in" filter="fade">
                                      <p:cBhvr>
                                        <p:cTn id="37" dur="1000"/>
                                        <p:tgtEl>
                                          <p:spTgt spid="17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7"/>
                                        </p:tgtEl>
                                        <p:attrNameLst>
                                          <p:attrName>style.visibility</p:attrName>
                                        </p:attrNameLst>
                                      </p:cBhvr>
                                      <p:to>
                                        <p:strVal val="visible"/>
                                      </p:to>
                                    </p:set>
                                    <p:animEffect transition="in" filter="fade">
                                      <p:cBhvr>
                                        <p:cTn id="42" dur="1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Sample Deliverables/Outcomes of PBL</a:t>
            </a:r>
            <a:endParaRPr/>
          </a:p>
        </p:txBody>
      </p:sp>
      <p:sp>
        <p:nvSpPr>
          <p:cNvPr id="185" name="Google Shape;185;p2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p>
            <a:pPr marL="285750" indent="-285750">
              <a:spcAft>
                <a:spcPts val="1200"/>
              </a:spcAft>
            </a:pPr>
            <a:r>
              <a:rPr lang="en-US" dirty="0"/>
              <a:t>Complete C source file</a:t>
            </a:r>
          </a:p>
          <a:p>
            <a:pPr marL="285750" indent="-285750">
              <a:spcAft>
                <a:spcPts val="1200"/>
              </a:spcAft>
            </a:pPr>
            <a:r>
              <a:rPr lang="en-US" dirty="0"/>
              <a:t>A report containing the details of various concepts and constructs used in the project;</a:t>
            </a:r>
          </a:p>
          <a:p>
            <a:pPr marL="742950" lvl="1" indent="-285750">
              <a:spcAft>
                <a:spcPts val="1200"/>
              </a:spcAft>
            </a:pPr>
            <a:r>
              <a:rPr lang="en-US" sz="1600" dirty="0"/>
              <a:t>Pseudocode of the program.</a:t>
            </a:r>
          </a:p>
          <a:p>
            <a:pPr marL="742950" lvl="1" indent="-285750">
              <a:spcAft>
                <a:spcPts val="1200"/>
              </a:spcAft>
            </a:pPr>
            <a:r>
              <a:rPr lang="en-US" sz="1600" dirty="0"/>
              <a:t>Flowchart of the program.</a:t>
            </a:r>
            <a:endParaRPr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7F911-1E82-4248-AAA5-BBFE8724CAF8}"/>
              </a:ext>
            </a:extLst>
          </p:cNvPr>
          <p:cNvSpPr>
            <a:spLocks noGrp="1"/>
          </p:cNvSpPr>
          <p:nvPr>
            <p:ph type="title"/>
          </p:nvPr>
        </p:nvSpPr>
        <p:spPr/>
        <p:txBody>
          <a:bodyPr>
            <a:normAutofit fontScale="90000"/>
          </a:bodyPr>
          <a:lstStyle/>
          <a:p>
            <a:r>
              <a:rPr lang="en-US" dirty="0"/>
              <a:t>Reflection Exercise</a:t>
            </a:r>
            <a:endParaRPr lang="en-GB" dirty="0"/>
          </a:p>
        </p:txBody>
      </p:sp>
      <p:sp>
        <p:nvSpPr>
          <p:cNvPr id="3" name="Text Placeholder 2">
            <a:extLst>
              <a:ext uri="{FF2B5EF4-FFF2-40B4-BE49-F238E27FC236}">
                <a16:creationId xmlns:a16="http://schemas.microsoft.com/office/drawing/2014/main" id="{6ECA15B9-20B5-4A92-B329-621B80D52E65}"/>
              </a:ext>
            </a:extLst>
          </p:cNvPr>
          <p:cNvSpPr>
            <a:spLocks noGrp="1"/>
          </p:cNvSpPr>
          <p:nvPr>
            <p:ph type="body" idx="1"/>
          </p:nvPr>
        </p:nvSpPr>
        <p:spPr/>
        <p:txBody>
          <a:bodyPr/>
          <a:lstStyle/>
          <a:p>
            <a:r>
              <a:rPr lang="en-US" dirty="0"/>
              <a:t>Draft CCP or CCA for your respective courses (group work is encouraged for common courses). </a:t>
            </a:r>
            <a:r>
              <a:rPr lang="en-GB" dirty="0"/>
              <a:t> </a:t>
            </a:r>
          </a:p>
          <a:p>
            <a:r>
              <a:rPr lang="en-GB" dirty="0"/>
              <a:t>Share it with your peers for learning.</a:t>
            </a:r>
            <a:endParaRPr lang="en-US" dirty="0"/>
          </a:p>
        </p:txBody>
      </p:sp>
    </p:spTree>
    <p:extLst>
      <p:ext uri="{BB962C8B-B14F-4D97-AF65-F5344CB8AC3E}">
        <p14:creationId xmlns:p14="http://schemas.microsoft.com/office/powerpoint/2010/main" val="3666138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30EA7-1DDC-4285-BCF8-35167EF0FB23}"/>
              </a:ext>
            </a:extLst>
          </p:cNvPr>
          <p:cNvSpPr>
            <a:spLocks noGrp="1"/>
          </p:cNvSpPr>
          <p:nvPr>
            <p:ph type="title"/>
          </p:nvPr>
        </p:nvSpPr>
        <p:spPr>
          <a:xfrm>
            <a:off x="252706" y="1378974"/>
            <a:ext cx="8520600" cy="929310"/>
          </a:xfrm>
        </p:spPr>
        <p:txBody>
          <a:bodyPr>
            <a:normAutofit/>
          </a:bodyPr>
          <a:lstStyle/>
          <a:p>
            <a:pPr algn="ctr"/>
            <a:r>
              <a:rPr lang="en-US" sz="4400" b="1" dirty="0"/>
              <a:t>THANK YOU!</a:t>
            </a:r>
            <a:endParaRPr lang="en-GB" sz="4400" b="1" dirty="0"/>
          </a:p>
        </p:txBody>
      </p:sp>
    </p:spTree>
    <p:extLst>
      <p:ext uri="{BB962C8B-B14F-4D97-AF65-F5344CB8AC3E}">
        <p14:creationId xmlns:p14="http://schemas.microsoft.com/office/powerpoint/2010/main" val="204105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Acknowledgements</a:t>
            </a:r>
            <a:endParaRPr/>
          </a:p>
        </p:txBody>
      </p:sp>
      <p:sp>
        <p:nvSpPr>
          <p:cNvPr id="92" name="Google Shape;92;p14"/>
          <p:cNvSpPr txBox="1">
            <a:spLocks noGrp="1"/>
          </p:cNvSpPr>
          <p:nvPr>
            <p:ph type="subTitle" idx="1"/>
          </p:nvPr>
        </p:nvSpPr>
        <p:spPr>
          <a:xfrm>
            <a:off x="598100" y="2715953"/>
            <a:ext cx="8222100" cy="1769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Dr. Farrukh Arif (OBE focal person NEDUET)</a:t>
            </a:r>
            <a:endParaRPr dirty="0"/>
          </a:p>
          <a:p>
            <a:pPr marL="0" lvl="0" indent="0" algn="l" rtl="0">
              <a:spcBef>
                <a:spcPts val="0"/>
              </a:spcBef>
              <a:spcAft>
                <a:spcPts val="0"/>
              </a:spcAft>
              <a:buNone/>
            </a:pPr>
            <a:r>
              <a:rPr lang="en" dirty="0"/>
              <a:t>Dr. Maria Waqas (COBEC member)</a:t>
            </a:r>
            <a:endParaRPr dirty="0"/>
          </a:p>
          <a:p>
            <a:pPr marL="0" lvl="0" indent="0" algn="l" rtl="0">
              <a:spcBef>
                <a:spcPts val="0"/>
              </a:spcBef>
              <a:spcAft>
                <a:spcPts val="0"/>
              </a:spcAft>
              <a:buNone/>
            </a:pPr>
            <a:r>
              <a:rPr lang="en" dirty="0"/>
              <a:t>For providing CCP example problems </a:t>
            </a:r>
            <a:r>
              <a:rPr lang="en"/>
              <a:t>and Rubrics</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a:t>Complex Computing Problem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311700" y="132625"/>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CCP?</a:t>
            </a:r>
            <a:endParaRPr/>
          </a:p>
        </p:txBody>
      </p:sp>
      <p:sp>
        <p:nvSpPr>
          <p:cNvPr id="103" name="Google Shape;103;p16"/>
          <p:cNvSpPr txBox="1">
            <a:spLocks noGrp="1"/>
          </p:cNvSpPr>
          <p:nvPr>
            <p:ph type="body" idx="1"/>
          </p:nvPr>
        </p:nvSpPr>
        <p:spPr>
          <a:xfrm>
            <a:off x="397874" y="615625"/>
            <a:ext cx="85206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dirty="0">
                <a:solidFill>
                  <a:srgbClr val="666666"/>
                </a:solidFill>
                <a:latin typeface="Arial"/>
                <a:ea typeface="Arial"/>
                <a:cs typeface="Arial"/>
                <a:sym typeface="Arial"/>
              </a:rPr>
              <a:t>A </a:t>
            </a:r>
            <a:r>
              <a:rPr lang="en" sz="1400" b="1" dirty="0">
                <a:solidFill>
                  <a:srgbClr val="666666"/>
                </a:solidFill>
                <a:latin typeface="Arial"/>
                <a:ea typeface="Arial"/>
                <a:cs typeface="Arial"/>
                <a:sym typeface="Arial"/>
              </a:rPr>
              <a:t>Complex Computing Problem</a:t>
            </a:r>
            <a:r>
              <a:rPr lang="en" sz="1400" dirty="0">
                <a:solidFill>
                  <a:srgbClr val="666666"/>
                </a:solidFill>
                <a:latin typeface="Arial"/>
                <a:ea typeface="Arial"/>
                <a:cs typeface="Arial"/>
                <a:sym typeface="Arial"/>
              </a:rPr>
              <a:t> is a computing problem having some or all of the following characteristics:</a:t>
            </a:r>
            <a:endParaRPr sz="1400" dirty="0">
              <a:solidFill>
                <a:srgbClr val="666666"/>
              </a:solidFill>
              <a:latin typeface="Arial"/>
              <a:ea typeface="Arial"/>
              <a:cs typeface="Arial"/>
              <a:sym typeface="Arial"/>
            </a:endParaRPr>
          </a:p>
          <a:p>
            <a:pPr marL="457200" lvl="0" indent="-317500" algn="l" rtl="0">
              <a:spcBef>
                <a:spcPts val="120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Involves wide-ranging or conflicting technical, computing, and other issues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Has no obvious solution, and requires conceptual thinking and innovative analysis to formulate suitable abstract models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A solution requires the use of in-depth computing or domain knowledge and an analytical approach that is based on well-founded principles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Involves infrequently-encountered issues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Is outside problems encompassed by standards and standard practice for professional computing.</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Involves diverse groups of stakeholders with widely varying needs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Has significant consequences in a range of contexts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Is a high-level problem possibly including many component parts or sub-problems</a:t>
            </a:r>
            <a:endParaRPr sz="1400" dirty="0">
              <a:solidFill>
                <a:srgbClr val="666666"/>
              </a:solidFill>
              <a:latin typeface="Arial"/>
              <a:ea typeface="Arial"/>
              <a:cs typeface="Arial"/>
              <a:sym typeface="Arial"/>
            </a:endParaRPr>
          </a:p>
          <a:p>
            <a:pPr marL="457200" lvl="0" indent="-317500" algn="l" rtl="0">
              <a:spcBef>
                <a:spcPts val="0"/>
              </a:spcBef>
              <a:spcAft>
                <a:spcPts val="0"/>
              </a:spcAft>
              <a:buClr>
                <a:srgbClr val="666666"/>
              </a:buClr>
              <a:buSzPts val="1400"/>
              <a:buFont typeface="Arial"/>
              <a:buChar char="●"/>
            </a:pPr>
            <a:r>
              <a:rPr lang="en" sz="1400" dirty="0">
                <a:solidFill>
                  <a:srgbClr val="666666"/>
                </a:solidFill>
                <a:latin typeface="Arial"/>
                <a:ea typeface="Arial"/>
                <a:cs typeface="Arial"/>
                <a:sym typeface="Arial"/>
              </a:rPr>
              <a:t>Identification of a requirement or the cause of a problem is ill defined or unknown</a:t>
            </a:r>
            <a:endParaRPr sz="1400" dirty="0">
              <a:solidFill>
                <a:srgbClr val="666666"/>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fade">
                                      <p:cBhvr>
                                        <p:cTn id="7" dur="1000"/>
                                        <p:tgtEl>
                                          <p:spTgt spid="1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
                                        </p:tgtEl>
                                        <p:attrNameLst>
                                          <p:attrName>style.visibility</p:attrName>
                                        </p:attrNameLst>
                                      </p:cBhvr>
                                      <p:to>
                                        <p:strVal val="visible"/>
                                      </p:to>
                                    </p:set>
                                    <p:animEffect transition="in" filter="fade">
                                      <p:cBhvr>
                                        <p:cTn id="12" dur="10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CCP/</a:t>
            </a:r>
            <a:r>
              <a:rPr lang="en-GB" dirty="0"/>
              <a:t>CCA</a:t>
            </a:r>
            <a:r>
              <a:rPr lang="en" dirty="0"/>
              <a:t> Evaluation</a:t>
            </a:r>
            <a:endParaRPr dirty="0"/>
          </a:p>
        </p:txBody>
      </p:sp>
      <p:sp>
        <p:nvSpPr>
          <p:cNvPr id="109" name="Google Shape;109;p17"/>
          <p:cNvSpPr txBox="1">
            <a:spLocks noGrp="1"/>
          </p:cNvSpPr>
          <p:nvPr>
            <p:ph type="body" idx="1"/>
          </p:nvPr>
        </p:nvSpPr>
        <p:spPr>
          <a:xfrm>
            <a:off x="1303800" y="1764450"/>
            <a:ext cx="3430500" cy="773700"/>
          </a:xfrm>
          <a:prstGeom prst="rect">
            <a:avLst/>
          </a:prstGeom>
        </p:spPr>
        <p:txBody>
          <a:bodyPr spcFirstLastPara="1" wrap="square" lIns="91425" tIns="91425" rIns="91425" bIns="91425" anchor="t" anchorCtr="0">
            <a:noAutofit/>
          </a:bodyPr>
          <a:lstStyle/>
          <a:p>
            <a:pPr marL="457200" lvl="0" indent="-317500" algn="just"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CCP shall be evaluated through pre-defined rubrics, and not by any other means</a:t>
            </a:r>
            <a:endParaRPr sz="1400">
              <a:solidFill>
                <a:srgbClr val="000000"/>
              </a:solidFill>
              <a:latin typeface="Arial"/>
              <a:ea typeface="Arial"/>
              <a:cs typeface="Arial"/>
              <a:sym typeface="Arial"/>
            </a:endParaRPr>
          </a:p>
        </p:txBody>
      </p:sp>
      <p:sp>
        <p:nvSpPr>
          <p:cNvPr id="110" name="Google Shape;110;p17"/>
          <p:cNvSpPr txBox="1">
            <a:spLocks noGrp="1"/>
          </p:cNvSpPr>
          <p:nvPr>
            <p:ph type="body" idx="2"/>
          </p:nvPr>
        </p:nvSpPr>
        <p:spPr>
          <a:xfrm>
            <a:off x="4903800" y="1764450"/>
            <a:ext cx="3430500" cy="999300"/>
          </a:xfrm>
          <a:prstGeom prst="rect">
            <a:avLst/>
          </a:prstGeom>
        </p:spPr>
        <p:txBody>
          <a:bodyPr spcFirstLastPara="1" wrap="square" lIns="91425" tIns="91425" rIns="91425" bIns="91425" anchor="t" anchorCtr="0">
            <a:normAutofit/>
          </a:bodyPr>
          <a:lstStyle/>
          <a:p>
            <a:pPr marL="457200" lvl="0" indent="-317500" algn="just"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These rubrics are created by the course teacher depending upon the nature of the problem</a:t>
            </a:r>
            <a:endParaRPr sz="1400">
              <a:solidFill>
                <a:srgbClr val="000000"/>
              </a:solidFill>
              <a:latin typeface="Arial"/>
              <a:ea typeface="Arial"/>
              <a:cs typeface="Arial"/>
              <a:sym typeface="Arial"/>
            </a:endParaRPr>
          </a:p>
        </p:txBody>
      </p:sp>
      <p:sp>
        <p:nvSpPr>
          <p:cNvPr id="111" name="Google Shape;111;p17"/>
          <p:cNvSpPr txBox="1">
            <a:spLocks noGrp="1"/>
          </p:cNvSpPr>
          <p:nvPr>
            <p:ph type="body" idx="1"/>
          </p:nvPr>
        </p:nvSpPr>
        <p:spPr>
          <a:xfrm>
            <a:off x="1303800" y="2881225"/>
            <a:ext cx="3278100" cy="1300500"/>
          </a:xfrm>
          <a:prstGeom prst="rect">
            <a:avLst/>
          </a:prstGeom>
        </p:spPr>
        <p:txBody>
          <a:bodyPr spcFirstLastPara="1" wrap="square" lIns="91425" tIns="91425" rIns="91425" bIns="91425" anchor="t" anchorCtr="0">
            <a:normAutofit/>
          </a:bodyPr>
          <a:lstStyle/>
          <a:p>
            <a:pPr marL="457200" lvl="0" indent="-317500" algn="just" rtl="0">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The rubric shall be communicated to the students at the time of assignment of the complex computing problem. </a:t>
            </a:r>
            <a:endParaRPr sz="1400">
              <a:solidFill>
                <a:srgbClr val="000000"/>
              </a:solidFill>
              <a:latin typeface="Arial"/>
              <a:ea typeface="Arial"/>
              <a:cs typeface="Arial"/>
              <a:sym typeface="Arial"/>
            </a:endParaRPr>
          </a:p>
        </p:txBody>
      </p:sp>
      <p:sp>
        <p:nvSpPr>
          <p:cNvPr id="112" name="Google Shape;112;p17"/>
          <p:cNvSpPr txBox="1"/>
          <p:nvPr/>
        </p:nvSpPr>
        <p:spPr>
          <a:xfrm>
            <a:off x="4903800" y="2900425"/>
            <a:ext cx="3430500" cy="1262100"/>
          </a:xfrm>
          <a:prstGeom prst="rect">
            <a:avLst/>
          </a:prstGeom>
          <a:noFill/>
          <a:ln>
            <a:noFill/>
          </a:ln>
        </p:spPr>
        <p:txBody>
          <a:bodyPr spcFirstLastPara="1" wrap="square" lIns="91425" tIns="91425" rIns="91425" bIns="91425" anchor="t" anchorCtr="0">
            <a:spAutoFit/>
          </a:bodyPr>
          <a:lstStyle/>
          <a:p>
            <a:pPr marL="457200" lvl="0" indent="-317500" algn="just" rtl="0">
              <a:spcBef>
                <a:spcPts val="0"/>
              </a:spcBef>
              <a:spcAft>
                <a:spcPts val="0"/>
              </a:spcAft>
              <a:buSzPts val="1400"/>
              <a:buChar char="●"/>
            </a:pPr>
            <a:r>
              <a:rPr lang="en"/>
              <a:t>Evidence of exposure to complex computing problem shall be provided in the respective Course File, including statement of CCA and rubric based evaluation. </a:t>
            </a:r>
            <a:endParaRPr/>
          </a:p>
        </p:txBody>
      </p:sp>
      <p:sp>
        <p:nvSpPr>
          <p:cNvPr id="2" name="Rectangle 1">
            <a:extLst>
              <a:ext uri="{FF2B5EF4-FFF2-40B4-BE49-F238E27FC236}">
                <a16:creationId xmlns:a16="http://schemas.microsoft.com/office/drawing/2014/main" id="{3908F005-7E06-4E45-8C53-68815E509E13}"/>
              </a:ext>
            </a:extLst>
          </p:cNvPr>
          <p:cNvSpPr/>
          <p:nvPr/>
        </p:nvSpPr>
        <p:spPr>
          <a:xfrm>
            <a:off x="1541206" y="4200716"/>
            <a:ext cx="7447935" cy="523220"/>
          </a:xfrm>
          <a:prstGeom prst="rect">
            <a:avLst/>
          </a:prstGeom>
        </p:spPr>
        <p:txBody>
          <a:bodyPr wrap="square">
            <a:spAutoFit/>
          </a:bodyPr>
          <a:lstStyle/>
          <a:p>
            <a:r>
              <a:rPr lang="en-GB" dirty="0"/>
              <a:t>The criteria defined in the rubric shall cover the attributes selected for the activity from Table 1 and Table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fade">
                                      <p:cBhvr>
                                        <p:cTn id="7" dur="1000"/>
                                        <p:tgtEl>
                                          <p:spTgt spid="10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0"/>
                                        </p:tgtEl>
                                        <p:attrNameLst>
                                          <p:attrName>style.visibility</p:attrName>
                                        </p:attrNameLst>
                                      </p:cBhvr>
                                      <p:to>
                                        <p:strVal val="visible"/>
                                      </p:to>
                                    </p:set>
                                    <p:animEffect transition="in" filter="fade">
                                      <p:cBhvr>
                                        <p:cTn id="12" dur="1000"/>
                                        <p:tgtEl>
                                          <p:spTgt spid="1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fade">
                                      <p:cBhvr>
                                        <p:cTn id="17" dur="1000"/>
                                        <p:tgtEl>
                                          <p:spTgt spid="1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fade">
                                      <p:cBhvr>
                                        <p:cTn id="22" dur="10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11B3-44C8-494F-9406-F4D75BBAF606}"/>
              </a:ext>
            </a:extLst>
          </p:cNvPr>
          <p:cNvSpPr>
            <a:spLocks noGrp="1"/>
          </p:cNvSpPr>
          <p:nvPr>
            <p:ph type="title"/>
          </p:nvPr>
        </p:nvSpPr>
        <p:spPr>
          <a:xfrm>
            <a:off x="311700" y="48668"/>
            <a:ext cx="8520600" cy="607800"/>
          </a:xfrm>
        </p:spPr>
        <p:txBody>
          <a:bodyPr>
            <a:normAutofit/>
          </a:bodyPr>
          <a:lstStyle/>
          <a:p>
            <a:pPr algn="ctr"/>
            <a:r>
              <a:rPr lang="en-US" sz="2000" dirty="0"/>
              <a:t>Table 1 Range of Complex Problem Solving</a:t>
            </a:r>
            <a:endParaRPr lang="en-GB" sz="2000" dirty="0"/>
          </a:p>
        </p:txBody>
      </p:sp>
      <p:sp>
        <p:nvSpPr>
          <p:cNvPr id="3" name="Text Placeholder 2">
            <a:extLst>
              <a:ext uri="{FF2B5EF4-FFF2-40B4-BE49-F238E27FC236}">
                <a16:creationId xmlns:a16="http://schemas.microsoft.com/office/drawing/2014/main" id="{4353ACF7-C74D-4DD7-A40C-925BDE785FCD}"/>
              </a:ext>
            </a:extLst>
          </p:cNvPr>
          <p:cNvSpPr>
            <a:spLocks noGrp="1"/>
          </p:cNvSpPr>
          <p:nvPr>
            <p:ph type="body" idx="1"/>
          </p:nvPr>
        </p:nvSpPr>
        <p:spPr/>
        <p:txBody>
          <a:bodyPr/>
          <a:lstStyle/>
          <a:p>
            <a:endParaRPr lang="en-GB" dirty="0"/>
          </a:p>
        </p:txBody>
      </p:sp>
      <p:graphicFrame>
        <p:nvGraphicFramePr>
          <p:cNvPr id="4" name="Table 4">
            <a:extLst>
              <a:ext uri="{FF2B5EF4-FFF2-40B4-BE49-F238E27FC236}">
                <a16:creationId xmlns:a16="http://schemas.microsoft.com/office/drawing/2014/main" id="{7C683BE1-F9F4-47A7-A10F-A8EC77C5575B}"/>
              </a:ext>
            </a:extLst>
          </p:cNvPr>
          <p:cNvGraphicFramePr>
            <a:graphicFrameLocks noGrp="1"/>
          </p:cNvGraphicFramePr>
          <p:nvPr/>
        </p:nvGraphicFramePr>
        <p:xfrm>
          <a:off x="1086464" y="532869"/>
          <a:ext cx="6971071" cy="4399280"/>
        </p:xfrm>
        <a:graphic>
          <a:graphicData uri="http://schemas.openxmlformats.org/drawingml/2006/table">
            <a:tbl>
              <a:tblPr firstRow="1" bandRow="1">
                <a:tableStyleId>{5C22544A-7EE6-4342-B048-85BDC9FD1C3A}</a:tableStyleId>
              </a:tblPr>
              <a:tblGrid>
                <a:gridCol w="3018333">
                  <a:extLst>
                    <a:ext uri="{9D8B030D-6E8A-4147-A177-3AD203B41FA5}">
                      <a16:colId xmlns:a16="http://schemas.microsoft.com/office/drawing/2014/main" val="2025149078"/>
                    </a:ext>
                  </a:extLst>
                </a:gridCol>
                <a:gridCol w="3952738">
                  <a:extLst>
                    <a:ext uri="{9D8B030D-6E8A-4147-A177-3AD203B41FA5}">
                      <a16:colId xmlns:a16="http://schemas.microsoft.com/office/drawing/2014/main" val="1727772227"/>
                    </a:ext>
                  </a:extLst>
                </a:gridCol>
              </a:tblGrid>
              <a:tr h="370840">
                <a:tc>
                  <a:txBody>
                    <a:bodyPr/>
                    <a:lstStyle/>
                    <a:p>
                      <a:r>
                        <a:rPr lang="en-US" sz="1400" dirty="0"/>
                        <a:t>Attribute</a:t>
                      </a:r>
                      <a:endParaRPr lang="en-GB" sz="1400" dirty="0"/>
                    </a:p>
                  </a:txBody>
                  <a:tcPr/>
                </a:tc>
                <a:tc>
                  <a:txBody>
                    <a:bodyPr/>
                    <a:lstStyle/>
                    <a:p>
                      <a:r>
                        <a:rPr lang="en-US" sz="1400" dirty="0"/>
                        <a:t>Complex Problem</a:t>
                      </a:r>
                      <a:endParaRPr lang="en-GB" sz="1400" dirty="0"/>
                    </a:p>
                  </a:txBody>
                  <a:tcPr/>
                </a:tc>
                <a:extLst>
                  <a:ext uri="{0D108BD9-81ED-4DB2-BD59-A6C34878D82A}">
                    <a16:rowId xmlns:a16="http://schemas.microsoft.com/office/drawing/2014/main" val="262857244"/>
                  </a:ext>
                </a:extLst>
              </a:tr>
              <a:tr h="370840">
                <a:tc>
                  <a:txBody>
                    <a:bodyPr/>
                    <a:lstStyle/>
                    <a:p>
                      <a:r>
                        <a:rPr lang="en-GB" sz="1400" dirty="0"/>
                        <a:t>Preamble</a:t>
                      </a:r>
                    </a:p>
                  </a:txBody>
                  <a:tcPr/>
                </a:tc>
                <a:tc>
                  <a:txBody>
                    <a:bodyPr/>
                    <a:lstStyle/>
                    <a:p>
                      <a:r>
                        <a:rPr lang="en-US" sz="1400" b="0" i="0" u="none" strike="noStrike" cap="none" dirty="0">
                          <a:solidFill>
                            <a:schemeClr val="dk1"/>
                          </a:solidFill>
                          <a:effectLst/>
                          <a:latin typeface="+mn-lt"/>
                          <a:ea typeface="+mn-ea"/>
                          <a:cs typeface="+mn-cs"/>
                          <a:sym typeface="Arial"/>
                        </a:rPr>
                        <a:t>A </a:t>
                      </a:r>
                      <a:r>
                        <a:rPr lang="en-US" sz="1400" b="1" i="0" u="none" strike="noStrike" cap="none" dirty="0">
                          <a:solidFill>
                            <a:schemeClr val="dk1"/>
                          </a:solidFill>
                          <a:effectLst/>
                          <a:latin typeface="+mn-lt"/>
                          <a:ea typeface="+mn-ea"/>
                          <a:cs typeface="+mn-cs"/>
                          <a:sym typeface="Arial"/>
                        </a:rPr>
                        <a:t>Complex Computing Problem</a:t>
                      </a:r>
                      <a:r>
                        <a:rPr lang="en-US" sz="1400" b="0" i="0" u="none" strike="noStrike" cap="none" dirty="0">
                          <a:solidFill>
                            <a:schemeClr val="dk1"/>
                          </a:solidFill>
                          <a:effectLst/>
                          <a:latin typeface="+mn-lt"/>
                          <a:ea typeface="+mn-ea"/>
                          <a:cs typeface="+mn-cs"/>
                          <a:sym typeface="Arial"/>
                        </a:rPr>
                        <a:t> is a computing problem having some or all of the following characteristics:</a:t>
                      </a:r>
                      <a:endParaRPr lang="en-GB" sz="1400" dirty="0"/>
                    </a:p>
                  </a:txBody>
                  <a:tcPr/>
                </a:tc>
                <a:extLst>
                  <a:ext uri="{0D108BD9-81ED-4DB2-BD59-A6C34878D82A}">
                    <a16:rowId xmlns:a16="http://schemas.microsoft.com/office/drawing/2014/main" val="1923625486"/>
                  </a:ext>
                </a:extLst>
              </a:tr>
              <a:tr h="370840">
                <a:tc>
                  <a:txBody>
                    <a:bodyPr/>
                    <a:lstStyle/>
                    <a:p>
                      <a:r>
                        <a:rPr lang="en-GB" sz="1400" b="0" i="0" u="none" strike="noStrike" cap="none" dirty="0">
                          <a:solidFill>
                            <a:schemeClr val="dk1"/>
                          </a:solidFill>
                          <a:effectLst/>
                          <a:latin typeface="+mn-lt"/>
                          <a:ea typeface="+mn-ea"/>
                          <a:cs typeface="+mn-cs"/>
                          <a:sym typeface="Arial"/>
                        </a:rPr>
                        <a:t>Range of conflicting requirements</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Involves wide-ranging or conflicting technical, computing, and other issues</a:t>
                      </a:r>
                      <a:endParaRPr lang="en-GB" sz="1400" dirty="0"/>
                    </a:p>
                  </a:txBody>
                  <a:tcPr/>
                </a:tc>
                <a:extLst>
                  <a:ext uri="{0D108BD9-81ED-4DB2-BD59-A6C34878D82A}">
                    <a16:rowId xmlns:a16="http://schemas.microsoft.com/office/drawing/2014/main" val="1391724738"/>
                  </a:ext>
                </a:extLst>
              </a:tr>
              <a:tr h="370840">
                <a:tc>
                  <a:txBody>
                    <a:bodyPr/>
                    <a:lstStyle/>
                    <a:p>
                      <a:r>
                        <a:rPr lang="en-GB" sz="1400" b="0" i="0" u="none" strike="noStrike" cap="none" dirty="0">
                          <a:solidFill>
                            <a:schemeClr val="dk1"/>
                          </a:solidFill>
                          <a:effectLst/>
                          <a:latin typeface="+mn-lt"/>
                          <a:ea typeface="+mn-ea"/>
                          <a:cs typeface="+mn-cs"/>
                          <a:sym typeface="Arial"/>
                        </a:rPr>
                        <a:t>Depth of analysis required</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Has no obvious solution, and requires conceptual thinking and innovative analysis to formulate suitable abstract models</a:t>
                      </a:r>
                      <a:endParaRPr lang="en-GB" sz="1400" dirty="0"/>
                    </a:p>
                  </a:txBody>
                  <a:tcPr/>
                </a:tc>
                <a:extLst>
                  <a:ext uri="{0D108BD9-81ED-4DB2-BD59-A6C34878D82A}">
                    <a16:rowId xmlns:a16="http://schemas.microsoft.com/office/drawing/2014/main" val="2188738816"/>
                  </a:ext>
                </a:extLst>
              </a:tr>
              <a:tr h="370840">
                <a:tc>
                  <a:txBody>
                    <a:bodyPr/>
                    <a:lstStyle/>
                    <a:p>
                      <a:r>
                        <a:rPr lang="en-GB" sz="1400" b="0" i="0" u="none" strike="noStrike" cap="none" dirty="0">
                          <a:solidFill>
                            <a:schemeClr val="dk1"/>
                          </a:solidFill>
                          <a:effectLst/>
                          <a:latin typeface="+mn-lt"/>
                          <a:ea typeface="+mn-ea"/>
                          <a:cs typeface="+mn-cs"/>
                          <a:sym typeface="Arial"/>
                        </a:rPr>
                        <a:t>Depth of knowledge required</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A solution requires the use of in-depth computing or domain knowledge and an analytical approach that is based on well-founded principles</a:t>
                      </a:r>
                      <a:endParaRPr lang="en-GB" sz="1400" dirty="0"/>
                    </a:p>
                  </a:txBody>
                  <a:tcPr/>
                </a:tc>
                <a:extLst>
                  <a:ext uri="{0D108BD9-81ED-4DB2-BD59-A6C34878D82A}">
                    <a16:rowId xmlns:a16="http://schemas.microsoft.com/office/drawing/2014/main" val="1118973822"/>
                  </a:ext>
                </a:extLst>
              </a:tr>
              <a:tr h="370840">
                <a:tc>
                  <a:txBody>
                    <a:bodyPr/>
                    <a:lstStyle/>
                    <a:p>
                      <a:r>
                        <a:rPr lang="en-GB" sz="1400" dirty="0">
                          <a:effectLst/>
                          <a:latin typeface="Arial" panose="020B0604020202020204" pitchFamily="34" charset="0"/>
                        </a:rPr>
                        <a:t>Familiarity of issues</a:t>
                      </a:r>
                    </a:p>
                  </a:txBody>
                  <a:tcPr marL="76200" marT="53340" marB="30480" anchor="ctr"/>
                </a:tc>
                <a:tc>
                  <a:txBody>
                    <a:bodyPr/>
                    <a:lstStyle/>
                    <a:p>
                      <a:r>
                        <a:rPr lang="en-US" sz="1400" dirty="0">
                          <a:effectLst/>
                          <a:latin typeface="Arial" panose="020B0604020202020204" pitchFamily="34" charset="0"/>
                        </a:rPr>
                        <a:t>Involves infrequently encountered issues</a:t>
                      </a:r>
                      <a:endParaRPr lang="en-GB" sz="1400" dirty="0">
                        <a:effectLst/>
                        <a:latin typeface="Arial" panose="020B0604020202020204" pitchFamily="34" charset="0"/>
                      </a:endParaRPr>
                    </a:p>
                  </a:txBody>
                  <a:tcPr marL="76200" marT="53340" marB="30480" anchor="ctr"/>
                </a:tc>
                <a:extLst>
                  <a:ext uri="{0D108BD9-81ED-4DB2-BD59-A6C34878D82A}">
                    <a16:rowId xmlns:a16="http://schemas.microsoft.com/office/drawing/2014/main" val="2660038144"/>
                  </a:ext>
                </a:extLst>
              </a:tr>
              <a:tr h="370840">
                <a:tc>
                  <a:txBody>
                    <a:bodyPr/>
                    <a:lstStyle/>
                    <a:p>
                      <a:r>
                        <a:rPr lang="en-US" sz="1400" dirty="0"/>
                        <a:t>Level of Problem</a:t>
                      </a:r>
                      <a:endParaRPr lang="en-GB" sz="1400" dirty="0"/>
                    </a:p>
                  </a:txBody>
                  <a:tcPr/>
                </a:tc>
                <a:tc>
                  <a:txBody>
                    <a:bodyPr/>
                    <a:lstStyle/>
                    <a:p>
                      <a:r>
                        <a:rPr lang="en-US" sz="1400" dirty="0"/>
                        <a:t>is outside problems encompassed by standards and standard practice for professional computing</a:t>
                      </a:r>
                      <a:endParaRPr lang="en-GB" sz="1400" dirty="0"/>
                    </a:p>
                  </a:txBody>
                  <a:tcPr/>
                </a:tc>
                <a:extLst>
                  <a:ext uri="{0D108BD9-81ED-4DB2-BD59-A6C34878D82A}">
                    <a16:rowId xmlns:a16="http://schemas.microsoft.com/office/drawing/2014/main" val="2046032181"/>
                  </a:ext>
                </a:extLst>
              </a:tr>
            </a:tbl>
          </a:graphicData>
        </a:graphic>
      </p:graphicFrame>
    </p:spTree>
    <p:extLst>
      <p:ext uri="{BB962C8B-B14F-4D97-AF65-F5344CB8AC3E}">
        <p14:creationId xmlns:p14="http://schemas.microsoft.com/office/powerpoint/2010/main" val="1998994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811B3-44C8-494F-9406-F4D75BBAF606}"/>
              </a:ext>
            </a:extLst>
          </p:cNvPr>
          <p:cNvSpPr>
            <a:spLocks noGrp="1"/>
          </p:cNvSpPr>
          <p:nvPr>
            <p:ph type="title"/>
          </p:nvPr>
        </p:nvSpPr>
        <p:spPr>
          <a:xfrm>
            <a:off x="311700" y="225647"/>
            <a:ext cx="8520600" cy="607800"/>
          </a:xfrm>
        </p:spPr>
        <p:txBody>
          <a:bodyPr>
            <a:normAutofit/>
          </a:bodyPr>
          <a:lstStyle/>
          <a:p>
            <a:pPr algn="ctr"/>
            <a:r>
              <a:rPr lang="en-US" sz="2000" dirty="0"/>
              <a:t>Table 1 Range of Complex Problem Solving</a:t>
            </a:r>
            <a:endParaRPr lang="en-GB" sz="2000" dirty="0"/>
          </a:p>
        </p:txBody>
      </p:sp>
      <p:sp>
        <p:nvSpPr>
          <p:cNvPr id="3" name="Text Placeholder 2">
            <a:extLst>
              <a:ext uri="{FF2B5EF4-FFF2-40B4-BE49-F238E27FC236}">
                <a16:creationId xmlns:a16="http://schemas.microsoft.com/office/drawing/2014/main" id="{4353ACF7-C74D-4DD7-A40C-925BDE785FCD}"/>
              </a:ext>
            </a:extLst>
          </p:cNvPr>
          <p:cNvSpPr>
            <a:spLocks noGrp="1"/>
          </p:cNvSpPr>
          <p:nvPr>
            <p:ph type="body" idx="1"/>
          </p:nvPr>
        </p:nvSpPr>
        <p:spPr/>
        <p:txBody>
          <a:bodyPr/>
          <a:lstStyle/>
          <a:p>
            <a:endParaRPr lang="en-GB" dirty="0"/>
          </a:p>
        </p:txBody>
      </p:sp>
      <p:graphicFrame>
        <p:nvGraphicFramePr>
          <p:cNvPr id="4" name="Table 4">
            <a:extLst>
              <a:ext uri="{FF2B5EF4-FFF2-40B4-BE49-F238E27FC236}">
                <a16:creationId xmlns:a16="http://schemas.microsoft.com/office/drawing/2014/main" id="{7C683BE1-F9F4-47A7-A10F-A8EC77C5575B}"/>
              </a:ext>
            </a:extLst>
          </p:cNvPr>
          <p:cNvGraphicFramePr>
            <a:graphicFrameLocks noGrp="1"/>
          </p:cNvGraphicFramePr>
          <p:nvPr/>
        </p:nvGraphicFramePr>
        <p:xfrm>
          <a:off x="1086464" y="783590"/>
          <a:ext cx="6971071" cy="3611880"/>
        </p:xfrm>
        <a:graphic>
          <a:graphicData uri="http://schemas.openxmlformats.org/drawingml/2006/table">
            <a:tbl>
              <a:tblPr firstRow="1" bandRow="1">
                <a:tableStyleId>{5C22544A-7EE6-4342-B048-85BDC9FD1C3A}</a:tableStyleId>
              </a:tblPr>
              <a:tblGrid>
                <a:gridCol w="3018333">
                  <a:extLst>
                    <a:ext uri="{9D8B030D-6E8A-4147-A177-3AD203B41FA5}">
                      <a16:colId xmlns:a16="http://schemas.microsoft.com/office/drawing/2014/main" val="2025149078"/>
                    </a:ext>
                  </a:extLst>
                </a:gridCol>
                <a:gridCol w="3952738">
                  <a:extLst>
                    <a:ext uri="{9D8B030D-6E8A-4147-A177-3AD203B41FA5}">
                      <a16:colId xmlns:a16="http://schemas.microsoft.com/office/drawing/2014/main" val="1727772227"/>
                    </a:ext>
                  </a:extLst>
                </a:gridCol>
              </a:tblGrid>
              <a:tr h="370840">
                <a:tc>
                  <a:txBody>
                    <a:bodyPr/>
                    <a:lstStyle/>
                    <a:p>
                      <a:r>
                        <a:rPr lang="en-US" sz="1400" dirty="0"/>
                        <a:t>Attribute</a:t>
                      </a:r>
                      <a:endParaRPr lang="en-GB" sz="1400" dirty="0"/>
                    </a:p>
                  </a:txBody>
                  <a:tcPr/>
                </a:tc>
                <a:tc>
                  <a:txBody>
                    <a:bodyPr/>
                    <a:lstStyle/>
                    <a:p>
                      <a:r>
                        <a:rPr lang="en-US" sz="1400" dirty="0"/>
                        <a:t>Complex Problem</a:t>
                      </a:r>
                      <a:endParaRPr lang="en-GB" sz="1400" dirty="0"/>
                    </a:p>
                  </a:txBody>
                  <a:tcPr/>
                </a:tc>
                <a:extLst>
                  <a:ext uri="{0D108BD9-81ED-4DB2-BD59-A6C34878D82A}">
                    <a16:rowId xmlns:a16="http://schemas.microsoft.com/office/drawing/2014/main" val="262857244"/>
                  </a:ext>
                </a:extLst>
              </a:tr>
              <a:tr h="370840">
                <a:tc>
                  <a:txBody>
                    <a:bodyPr/>
                    <a:lstStyle/>
                    <a:p>
                      <a:r>
                        <a:rPr lang="en-US" sz="1400" b="0" i="0" u="none" strike="noStrike" cap="none" dirty="0">
                          <a:solidFill>
                            <a:schemeClr val="dk1"/>
                          </a:solidFill>
                          <a:effectLst/>
                          <a:latin typeface="+mn-lt"/>
                          <a:ea typeface="+mn-ea"/>
                          <a:cs typeface="+mn-cs"/>
                          <a:sym typeface="Arial"/>
                        </a:rPr>
                        <a:t>Extent of stakeholder involvement and level of conflicting requirements</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Involves diverse groups of stakeholders with widely varying needs</a:t>
                      </a:r>
                      <a:endParaRPr lang="en-GB" sz="1400" dirty="0"/>
                    </a:p>
                  </a:txBody>
                  <a:tcPr/>
                </a:tc>
                <a:extLst>
                  <a:ext uri="{0D108BD9-81ED-4DB2-BD59-A6C34878D82A}">
                    <a16:rowId xmlns:a16="http://schemas.microsoft.com/office/drawing/2014/main" val="1923625486"/>
                  </a:ext>
                </a:extLst>
              </a:tr>
              <a:tr h="370840">
                <a:tc>
                  <a:txBody>
                    <a:bodyPr/>
                    <a:lstStyle/>
                    <a:p>
                      <a:r>
                        <a:rPr lang="en-US" sz="1400" b="0" i="0" u="none" strike="noStrike" cap="none" dirty="0">
                          <a:solidFill>
                            <a:schemeClr val="dk1"/>
                          </a:solidFill>
                          <a:effectLst/>
                          <a:latin typeface="+mn-lt"/>
                          <a:ea typeface="+mn-ea"/>
                          <a:cs typeface="+mn-cs"/>
                          <a:sym typeface="Arial"/>
                        </a:rPr>
                        <a:t>C</a:t>
                      </a:r>
                      <a:r>
                        <a:rPr lang="en-GB" sz="1400" b="0" i="0" u="none" strike="noStrike" cap="none" dirty="0" err="1">
                          <a:solidFill>
                            <a:schemeClr val="dk1"/>
                          </a:solidFill>
                          <a:effectLst/>
                          <a:latin typeface="+mn-lt"/>
                          <a:ea typeface="+mn-ea"/>
                          <a:cs typeface="+mn-cs"/>
                          <a:sym typeface="Arial"/>
                        </a:rPr>
                        <a:t>onsequences</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Has significant consequences in a range of contexts</a:t>
                      </a:r>
                      <a:endParaRPr lang="en-GB" sz="1400" dirty="0"/>
                    </a:p>
                  </a:txBody>
                  <a:tcPr/>
                </a:tc>
                <a:extLst>
                  <a:ext uri="{0D108BD9-81ED-4DB2-BD59-A6C34878D82A}">
                    <a16:rowId xmlns:a16="http://schemas.microsoft.com/office/drawing/2014/main" val="1391724738"/>
                  </a:ext>
                </a:extLst>
              </a:tr>
              <a:tr h="370840">
                <a:tc>
                  <a:txBody>
                    <a:bodyPr/>
                    <a:lstStyle/>
                    <a:p>
                      <a:r>
                        <a:rPr lang="en-US" sz="1400" b="0" i="0" u="none" strike="noStrike" cap="none" dirty="0">
                          <a:solidFill>
                            <a:schemeClr val="dk1"/>
                          </a:solidFill>
                          <a:effectLst/>
                          <a:latin typeface="+mn-lt"/>
                          <a:ea typeface="+mn-ea"/>
                          <a:cs typeface="+mn-cs"/>
                          <a:sym typeface="Arial"/>
                        </a:rPr>
                        <a:t>I</a:t>
                      </a:r>
                      <a:r>
                        <a:rPr lang="en-GB" sz="1400" b="0" i="0" u="none" strike="noStrike" cap="none" dirty="0" err="1">
                          <a:solidFill>
                            <a:schemeClr val="dk1"/>
                          </a:solidFill>
                          <a:effectLst/>
                          <a:latin typeface="+mn-lt"/>
                          <a:ea typeface="+mn-ea"/>
                          <a:cs typeface="+mn-cs"/>
                          <a:sym typeface="Arial"/>
                        </a:rPr>
                        <a:t>nterdependence</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Is a high-level problem possibly including many component parts or sub-problems</a:t>
                      </a:r>
                      <a:endParaRPr lang="en-GB" sz="1400" dirty="0"/>
                    </a:p>
                  </a:txBody>
                  <a:tcPr/>
                </a:tc>
                <a:extLst>
                  <a:ext uri="{0D108BD9-81ED-4DB2-BD59-A6C34878D82A}">
                    <a16:rowId xmlns:a16="http://schemas.microsoft.com/office/drawing/2014/main" val="2188738816"/>
                  </a:ext>
                </a:extLst>
              </a:tr>
              <a:tr h="370840">
                <a:tc>
                  <a:txBody>
                    <a:bodyPr/>
                    <a:lstStyle/>
                    <a:p>
                      <a:r>
                        <a:rPr lang="en-GB" sz="1400" b="0" i="0" u="none" strike="noStrike" cap="none" dirty="0">
                          <a:solidFill>
                            <a:schemeClr val="dk1"/>
                          </a:solidFill>
                          <a:effectLst/>
                          <a:latin typeface="+mn-lt"/>
                          <a:ea typeface="+mn-ea"/>
                          <a:cs typeface="+mn-cs"/>
                          <a:sym typeface="Arial"/>
                        </a:rPr>
                        <a:t>Depth of knowledge required</a:t>
                      </a:r>
                      <a:endParaRPr lang="en-GB" sz="1400" dirty="0"/>
                    </a:p>
                  </a:txBody>
                  <a:tcPr/>
                </a:tc>
                <a:tc>
                  <a:txBody>
                    <a:bodyPr/>
                    <a:lstStyle/>
                    <a:p>
                      <a:r>
                        <a:rPr lang="en-US" sz="1400" b="0" i="0" u="none" strike="noStrike" cap="none" dirty="0">
                          <a:solidFill>
                            <a:schemeClr val="dk1"/>
                          </a:solidFill>
                          <a:effectLst/>
                          <a:latin typeface="+mn-lt"/>
                          <a:ea typeface="+mn-ea"/>
                          <a:cs typeface="+mn-cs"/>
                          <a:sym typeface="Arial"/>
                        </a:rPr>
                        <a:t>A solution requires the use of in-depth computing or domain knowledge and an analytical approach that is based on well-founded principles</a:t>
                      </a:r>
                      <a:endParaRPr lang="en-GB" sz="1400" dirty="0"/>
                    </a:p>
                  </a:txBody>
                  <a:tcPr/>
                </a:tc>
                <a:extLst>
                  <a:ext uri="{0D108BD9-81ED-4DB2-BD59-A6C34878D82A}">
                    <a16:rowId xmlns:a16="http://schemas.microsoft.com/office/drawing/2014/main" val="1118973822"/>
                  </a:ext>
                </a:extLst>
              </a:tr>
              <a:tr h="741680">
                <a:tc>
                  <a:txBody>
                    <a:bodyPr/>
                    <a:lstStyle/>
                    <a:p>
                      <a:r>
                        <a:rPr lang="en-GB" sz="1400" b="0" i="0" u="none" strike="noStrike" cap="none" dirty="0">
                          <a:solidFill>
                            <a:schemeClr val="dk1"/>
                          </a:solidFill>
                          <a:effectLst/>
                          <a:latin typeface="+mn-lt"/>
                          <a:ea typeface="+mn-ea"/>
                          <a:cs typeface="+mn-cs"/>
                          <a:sym typeface="Arial"/>
                        </a:rPr>
                        <a:t>Requirement identification</a:t>
                      </a:r>
                      <a:endParaRPr lang="en-GB" sz="1400" dirty="0">
                        <a:effectLst/>
                        <a:latin typeface="Arial" panose="020B0604020202020204" pitchFamily="34" charset="0"/>
                      </a:endParaRPr>
                    </a:p>
                  </a:txBody>
                  <a:tcPr marL="76200" marT="53340" marB="30480" anchor="ctr"/>
                </a:tc>
                <a:tc>
                  <a:txBody>
                    <a:bodyPr/>
                    <a:lstStyle/>
                    <a:p>
                      <a:r>
                        <a:rPr lang="en-US" sz="1400" b="0" i="0" u="none" strike="noStrike" cap="none" dirty="0">
                          <a:solidFill>
                            <a:schemeClr val="dk1"/>
                          </a:solidFill>
                          <a:effectLst/>
                          <a:latin typeface="Arial" panose="020B0604020202020204" pitchFamily="34" charset="0"/>
                          <a:ea typeface="+mn-ea"/>
                          <a:cs typeface="+mn-cs"/>
                          <a:sym typeface="Arial"/>
                        </a:rPr>
                        <a:t>I</a:t>
                      </a:r>
                      <a:r>
                        <a:rPr lang="en-US" sz="1400" b="0" i="0" u="none" strike="noStrike" cap="none" dirty="0">
                          <a:solidFill>
                            <a:schemeClr val="dk1"/>
                          </a:solidFill>
                          <a:effectLst/>
                          <a:latin typeface="+mn-lt"/>
                          <a:ea typeface="+mn-ea"/>
                          <a:cs typeface="+mn-cs"/>
                          <a:sym typeface="Arial"/>
                        </a:rPr>
                        <a:t>dentification of a requirement or the cause of a problem is ill defined or unknown</a:t>
                      </a:r>
                      <a:endParaRPr lang="en-GB" sz="1400" dirty="0">
                        <a:effectLst/>
                        <a:latin typeface="Arial" panose="020B0604020202020204" pitchFamily="34" charset="0"/>
                      </a:endParaRPr>
                    </a:p>
                  </a:txBody>
                  <a:tcPr marL="76200" marT="53340" marB="30480" anchor="ctr"/>
                </a:tc>
                <a:extLst>
                  <a:ext uri="{0D108BD9-81ED-4DB2-BD59-A6C34878D82A}">
                    <a16:rowId xmlns:a16="http://schemas.microsoft.com/office/drawing/2014/main" val="2660038144"/>
                  </a:ext>
                </a:extLst>
              </a:tr>
            </a:tbl>
          </a:graphicData>
        </a:graphic>
      </p:graphicFrame>
    </p:spTree>
    <p:extLst>
      <p:ext uri="{BB962C8B-B14F-4D97-AF65-F5344CB8AC3E}">
        <p14:creationId xmlns:p14="http://schemas.microsoft.com/office/powerpoint/2010/main" val="2810192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fontScale="90000"/>
          </a:bodyPr>
          <a:lstStyle/>
          <a:p>
            <a:pPr marL="0" lvl="0" indent="0" algn="l" rtl="0">
              <a:spcBef>
                <a:spcPts val="0"/>
              </a:spcBef>
              <a:spcAft>
                <a:spcPts val="0"/>
              </a:spcAft>
              <a:buNone/>
            </a:pPr>
            <a:r>
              <a:rPr lang="en" dirty="0"/>
              <a:t>Complex Computing Activity (</a:t>
            </a:r>
            <a:r>
              <a:rPr lang="en-GB" dirty="0"/>
              <a:t>CCA</a:t>
            </a:r>
            <a:r>
              <a:rPr lang="en" dirty="0"/>
              <a:t>)</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CCA?</a:t>
            </a:r>
            <a:endParaRPr/>
          </a:p>
        </p:txBody>
      </p:sp>
      <p:sp>
        <p:nvSpPr>
          <p:cNvPr id="123" name="Google Shape;123;p19"/>
          <p:cNvSpPr txBox="1">
            <a:spLocks noGrp="1"/>
          </p:cNvSpPr>
          <p:nvPr>
            <p:ph type="body" idx="1"/>
          </p:nvPr>
        </p:nvSpPr>
        <p:spPr>
          <a:xfrm>
            <a:off x="486624" y="1017800"/>
            <a:ext cx="8428775"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dirty="0">
                <a:solidFill>
                  <a:srgbClr val="666666"/>
                </a:solidFill>
                <a:latin typeface="Arial"/>
                <a:ea typeface="Arial"/>
                <a:cs typeface="Arial"/>
                <a:sym typeface="Arial"/>
              </a:rPr>
              <a:t>A </a:t>
            </a:r>
            <a:r>
              <a:rPr lang="en" sz="1700" b="1" dirty="0">
                <a:solidFill>
                  <a:srgbClr val="666666"/>
                </a:solidFill>
                <a:latin typeface="Arial"/>
                <a:ea typeface="Arial"/>
                <a:cs typeface="Arial"/>
                <a:sym typeface="Arial"/>
              </a:rPr>
              <a:t>Complex Computing Activity</a:t>
            </a:r>
            <a:r>
              <a:rPr lang="en" sz="1700" dirty="0">
                <a:solidFill>
                  <a:srgbClr val="666666"/>
                </a:solidFill>
                <a:latin typeface="Arial"/>
                <a:ea typeface="Arial"/>
                <a:cs typeface="Arial"/>
                <a:sym typeface="Arial"/>
              </a:rPr>
              <a:t> is a computing activity or project that has some or all of the following characteristics:</a:t>
            </a:r>
            <a:endParaRPr sz="1700" dirty="0">
              <a:solidFill>
                <a:srgbClr val="666666"/>
              </a:solidFill>
              <a:latin typeface="Arial"/>
              <a:ea typeface="Arial"/>
              <a:cs typeface="Arial"/>
              <a:sym typeface="Arial"/>
            </a:endParaRPr>
          </a:p>
          <a:p>
            <a:pPr marL="457200" lvl="0" indent="-336550" algn="l" rtl="0">
              <a:spcBef>
                <a:spcPts val="1200"/>
              </a:spcBef>
              <a:spcAft>
                <a:spcPts val="0"/>
              </a:spcAft>
              <a:buClr>
                <a:srgbClr val="666666"/>
              </a:buClr>
              <a:buSzPts val="1700"/>
              <a:buFont typeface="Arial"/>
              <a:buChar char="●"/>
            </a:pPr>
            <a:r>
              <a:rPr lang="en" sz="1700" dirty="0">
                <a:solidFill>
                  <a:srgbClr val="666666"/>
                </a:solidFill>
                <a:latin typeface="Arial"/>
                <a:ea typeface="Arial"/>
                <a:cs typeface="Arial"/>
                <a:sym typeface="Arial"/>
              </a:rPr>
              <a:t>Involves the use of diverse resources</a:t>
            </a:r>
            <a:endParaRPr sz="1700" dirty="0">
              <a:solidFill>
                <a:srgbClr val="666666"/>
              </a:solidFill>
              <a:latin typeface="Arial"/>
              <a:ea typeface="Arial"/>
              <a:cs typeface="Arial"/>
              <a:sym typeface="Arial"/>
            </a:endParaRPr>
          </a:p>
          <a:p>
            <a:pPr marL="457200" lvl="0" indent="-336550" algn="l" rtl="0">
              <a:spcBef>
                <a:spcPts val="0"/>
              </a:spcBef>
              <a:spcAft>
                <a:spcPts val="0"/>
              </a:spcAft>
              <a:buClr>
                <a:srgbClr val="666666"/>
              </a:buClr>
              <a:buSzPts val="1700"/>
              <a:buFont typeface="Arial"/>
              <a:buChar char="●"/>
            </a:pPr>
            <a:r>
              <a:rPr lang="en" sz="1700" dirty="0">
                <a:solidFill>
                  <a:srgbClr val="666666"/>
                </a:solidFill>
                <a:latin typeface="Arial"/>
                <a:ea typeface="Arial"/>
                <a:cs typeface="Arial"/>
                <a:sym typeface="Arial"/>
              </a:rPr>
              <a:t>Requires resolution of significant problems arising from interactions among wide-ranging or conflicting technical, computing, contextual, or other issues</a:t>
            </a:r>
            <a:endParaRPr sz="1700" dirty="0">
              <a:solidFill>
                <a:srgbClr val="666666"/>
              </a:solidFill>
              <a:latin typeface="Arial"/>
              <a:ea typeface="Arial"/>
              <a:cs typeface="Arial"/>
              <a:sym typeface="Arial"/>
            </a:endParaRPr>
          </a:p>
          <a:p>
            <a:pPr marL="457200" lvl="0" indent="-336550" algn="l" rtl="0">
              <a:spcBef>
                <a:spcPts val="0"/>
              </a:spcBef>
              <a:spcAft>
                <a:spcPts val="0"/>
              </a:spcAft>
              <a:buClr>
                <a:srgbClr val="666666"/>
              </a:buClr>
              <a:buSzPts val="1700"/>
              <a:buFont typeface="Arial"/>
              <a:buChar char="●"/>
            </a:pPr>
            <a:r>
              <a:rPr lang="en" sz="1700" dirty="0">
                <a:solidFill>
                  <a:srgbClr val="666666"/>
                </a:solidFill>
                <a:latin typeface="Arial"/>
                <a:ea typeface="Arial"/>
                <a:cs typeface="Arial"/>
                <a:sym typeface="Arial"/>
              </a:rPr>
              <a:t>Involves creative use of knowledge of computing or domain principles in novel ways</a:t>
            </a:r>
            <a:endParaRPr sz="1700" dirty="0">
              <a:solidFill>
                <a:srgbClr val="666666"/>
              </a:solidFill>
              <a:latin typeface="Arial"/>
              <a:ea typeface="Arial"/>
              <a:cs typeface="Arial"/>
              <a:sym typeface="Arial"/>
            </a:endParaRPr>
          </a:p>
          <a:p>
            <a:pPr marL="457200" lvl="0" indent="-336550" algn="l" rtl="0">
              <a:spcBef>
                <a:spcPts val="0"/>
              </a:spcBef>
              <a:spcAft>
                <a:spcPts val="0"/>
              </a:spcAft>
              <a:buClr>
                <a:srgbClr val="666666"/>
              </a:buClr>
              <a:buSzPts val="1700"/>
              <a:buFont typeface="Arial"/>
              <a:buChar char="●"/>
            </a:pPr>
            <a:r>
              <a:rPr lang="en" sz="1700" dirty="0">
                <a:solidFill>
                  <a:srgbClr val="666666"/>
                </a:solidFill>
                <a:latin typeface="Arial"/>
                <a:ea typeface="Arial"/>
                <a:cs typeface="Arial"/>
                <a:sym typeface="Arial"/>
              </a:rPr>
              <a:t>Has significant consequences in a range of contexts</a:t>
            </a:r>
            <a:endParaRPr sz="1700" dirty="0">
              <a:solidFill>
                <a:srgbClr val="666666"/>
              </a:solidFill>
              <a:latin typeface="Arial"/>
              <a:ea typeface="Arial"/>
              <a:cs typeface="Arial"/>
              <a:sym typeface="Arial"/>
            </a:endParaRPr>
          </a:p>
          <a:p>
            <a:pPr marL="457200" lvl="0" indent="-336550" algn="l" rtl="0">
              <a:spcBef>
                <a:spcPts val="0"/>
              </a:spcBef>
              <a:spcAft>
                <a:spcPts val="0"/>
              </a:spcAft>
              <a:buClr>
                <a:srgbClr val="666666"/>
              </a:buClr>
              <a:buSzPts val="1700"/>
              <a:buFont typeface="Arial"/>
              <a:buChar char="●"/>
            </a:pPr>
            <a:r>
              <a:rPr lang="en" sz="1700" dirty="0">
                <a:solidFill>
                  <a:srgbClr val="666666"/>
                </a:solidFill>
                <a:latin typeface="Arial"/>
                <a:ea typeface="Arial"/>
                <a:cs typeface="Arial"/>
                <a:sym typeface="Arial"/>
              </a:rPr>
              <a:t>Can extend beyond previous experiences by applying principles-based approaches</a:t>
            </a:r>
            <a:endParaRPr sz="1700" dirty="0">
              <a:solidFill>
                <a:srgbClr val="666666"/>
              </a:solidFill>
              <a:latin typeface="Arial"/>
              <a:ea typeface="Arial"/>
              <a:cs typeface="Arial"/>
              <a:sym typeface="Arial"/>
            </a:endParaRPr>
          </a:p>
          <a:p>
            <a:pPr marL="457200" lvl="0" indent="0" algn="l" rtl="0">
              <a:spcBef>
                <a:spcPts val="1200"/>
              </a:spcBef>
              <a:spcAft>
                <a:spcPts val="1200"/>
              </a:spcAft>
              <a:buNone/>
            </a:pPr>
            <a:endParaRPr dirty="0">
              <a:solidFill>
                <a:srgbClr val="666666"/>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Effect transition="in" filter="fade">
                                      <p:cBhvr>
                                        <p:cTn id="7" dur="1000"/>
                                        <p:tgtEl>
                                          <p:spTgt spid="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3"/>
                                        </p:tgtEl>
                                        <p:attrNameLst>
                                          <p:attrName>style.visibility</p:attrName>
                                        </p:attrNameLst>
                                      </p:cBhvr>
                                      <p:to>
                                        <p:strVal val="visible"/>
                                      </p:to>
                                    </p:set>
                                    <p:animEffect transition="in" filter="fade">
                                      <p:cBhvr>
                                        <p:cTn id="12"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1258</Words>
  <Application>Microsoft Office PowerPoint</Application>
  <PresentationFormat>On-screen Show (16:9)</PresentationFormat>
  <Paragraphs>119</Paragraphs>
  <Slides>19</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Roboto</vt:lpstr>
      <vt:lpstr>Arial</vt:lpstr>
      <vt:lpstr>Geometric</vt:lpstr>
      <vt:lpstr>Understanding Complex Computing Problem(CCP) &amp; Complex Computing Activity (CCA)</vt:lpstr>
      <vt:lpstr>Acknowledgements</vt:lpstr>
      <vt:lpstr>Complex Computing Problem</vt:lpstr>
      <vt:lpstr>What is CCP?</vt:lpstr>
      <vt:lpstr>CCP/CCA Evaluation</vt:lpstr>
      <vt:lpstr>Table 1 Range of Complex Problem Solving</vt:lpstr>
      <vt:lpstr>Table 1 Range of Complex Problem Solving</vt:lpstr>
      <vt:lpstr>Complex Computing Activity (CCA)</vt:lpstr>
      <vt:lpstr>What is CCA?</vt:lpstr>
      <vt:lpstr>Problem-based Learning</vt:lpstr>
      <vt:lpstr>Table 2 Range of Complex Computing Activities </vt:lpstr>
      <vt:lpstr>Designing CCP and PBL</vt:lpstr>
      <vt:lpstr>Sample for CCP assessment</vt:lpstr>
      <vt:lpstr>Sample Question</vt:lpstr>
      <vt:lpstr>Sample for PBL assessment</vt:lpstr>
      <vt:lpstr>Sample Question</vt:lpstr>
      <vt:lpstr>Sample Deliverables/Outcomes of PBL</vt:lpstr>
      <vt:lpstr>Reflection Exercise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Complex Computing Problem(CCP) &amp; Problem Based Learning(PBL)</dc:title>
  <cp:lastModifiedBy>Muhammad Ali</cp:lastModifiedBy>
  <cp:revision>20</cp:revision>
  <dcterms:modified xsi:type="dcterms:W3CDTF">2022-11-25T05:36:48Z</dcterms:modified>
</cp:coreProperties>
</file>